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5" r:id="rId2"/>
    <p:sldId id="258" r:id="rId3"/>
    <p:sldId id="275" r:id="rId4"/>
    <p:sldId id="266" r:id="rId5"/>
    <p:sldId id="277" r:id="rId6"/>
    <p:sldId id="271" r:id="rId7"/>
    <p:sldId id="279" r:id="rId8"/>
    <p:sldId id="278" r:id="rId9"/>
    <p:sldId id="280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CB03"/>
    <a:srgbClr val="05A7A2"/>
    <a:srgbClr val="586782"/>
    <a:srgbClr val="2CABE2"/>
    <a:srgbClr val="34485A"/>
    <a:srgbClr val="00963F"/>
    <a:srgbClr val="F67B00"/>
    <a:srgbClr val="2E42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 autoAdjust="0"/>
  </p:normalViewPr>
  <p:slideViewPr>
    <p:cSldViewPr snapToGrid="0">
      <p:cViewPr>
        <p:scale>
          <a:sx n="123" d="100"/>
          <a:sy n="123" d="100"/>
        </p:scale>
        <p:origin x="-102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lang="ru-RU" dirty="0">
                <a:solidFill>
                  <a:srgbClr val="05A7A2"/>
                </a:solidFill>
              </a:defRPr>
            </a:pPr>
            <a:r>
              <a:rPr lang="ru-RU" sz="3200" dirty="0">
                <a:solidFill>
                  <a:srgbClr val="05A7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59,6 </a:t>
            </a:r>
            <a:r>
              <a:rPr lang="ru-RU" sz="3200" dirty="0" smtClean="0">
                <a:solidFill>
                  <a:srgbClr val="05A7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</a:t>
            </a:r>
          </a:p>
          <a:p>
            <a:pPr algn="l">
              <a:defRPr lang="ru-RU" dirty="0">
                <a:solidFill>
                  <a:srgbClr val="05A7A2"/>
                </a:solidFill>
              </a:defRPr>
            </a:pPr>
            <a:r>
              <a:rPr lang="ru-RU" sz="1800" dirty="0" smtClean="0">
                <a:solidFill>
                  <a:srgbClr val="05A7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</a:t>
            </a:r>
            <a:endParaRPr lang="ru-RU" sz="1800" dirty="0">
              <a:solidFill>
                <a:srgbClr val="05A7A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8.100226397231472E-2"/>
          <c:y val="2.8229209032355464E-2"/>
        </c:manualLayout>
      </c:layout>
      <c:overlay val="0"/>
      <c:spPr>
        <a:noFill/>
        <a:effectLst>
          <a:glow rad="228600">
            <a:schemeClr val="accent1">
              <a:satMod val="175000"/>
              <a:alpha val="40000"/>
            </a:schemeClr>
          </a:glow>
        </a:effectLst>
      </c:spPr>
    </c:title>
    <c:autoTitleDeleted val="0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DF6F4-DCAA-49C1-AA4D-01AB535F529C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56AC3C-4B75-42F1-9477-BF5CE75FB6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938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1F161-6732-46C8-9CA9-27D054F9845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139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05257-F18D-46BB-BDEF-FE8B627EAE20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74392-0D2A-4171-8A23-56077DF57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423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05257-F18D-46BB-BDEF-FE8B627EAE20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74392-0D2A-4171-8A23-56077DF57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817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05257-F18D-46BB-BDEF-FE8B627EAE20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74392-0D2A-4171-8A23-56077DF57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366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05257-F18D-46BB-BDEF-FE8B627EAE20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74392-0D2A-4171-8A23-56077DF57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428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05257-F18D-46BB-BDEF-FE8B627EAE20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74392-0D2A-4171-8A23-56077DF57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418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05257-F18D-46BB-BDEF-FE8B627EAE20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74392-0D2A-4171-8A23-56077DF57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774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05257-F18D-46BB-BDEF-FE8B627EAE20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74392-0D2A-4171-8A23-56077DF57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294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05257-F18D-46BB-BDEF-FE8B627EAE20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74392-0D2A-4171-8A23-56077DF57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524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05257-F18D-46BB-BDEF-FE8B627EAE20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74392-0D2A-4171-8A23-56077DF57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51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05257-F18D-46BB-BDEF-FE8B627EAE20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74392-0D2A-4171-8A23-56077DF57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210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05257-F18D-46BB-BDEF-FE8B627EAE20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74392-0D2A-4171-8A23-56077DF57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513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05257-F18D-46BB-BDEF-FE8B627EAE20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74392-0D2A-4171-8A23-56077DF57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822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aha-satisi.jpg"/>
          <p:cNvPicPr>
            <a:picLocks noChangeAspect="1"/>
          </p:cNvPicPr>
          <p:nvPr/>
        </p:nvPicPr>
        <p:blipFill rotWithShape="1">
          <a:blip r:embed="rId2"/>
          <a:srcRect b="15608"/>
          <a:stretch/>
        </p:blipFill>
        <p:spPr>
          <a:xfrm>
            <a:off x="2" y="1062682"/>
            <a:ext cx="12192000" cy="5787600"/>
          </a:xfrm>
          <a:prstGeom prst="rect">
            <a:avLst/>
          </a:prstGeom>
        </p:spPr>
      </p:pic>
      <p:pic>
        <p:nvPicPr>
          <p:cNvPr id="6" name="Рисунок 5" descr="saha-satisi.jpg"/>
          <p:cNvPicPr>
            <a:picLocks noChangeAspect="1"/>
          </p:cNvPicPr>
          <p:nvPr/>
        </p:nvPicPr>
        <p:blipFill rotWithShape="1">
          <a:blip r:embed="rId2"/>
          <a:srcRect b="93693"/>
          <a:stretch/>
        </p:blipFill>
        <p:spPr>
          <a:xfrm>
            <a:off x="0" y="0"/>
            <a:ext cx="12192000" cy="12192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-7718"/>
            <a:ext cx="12192000" cy="6858000"/>
          </a:xfrm>
          <a:prstGeom prst="rect">
            <a:avLst/>
          </a:prstGeom>
          <a:solidFill>
            <a:schemeClr val="tx2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086472" y="-304799"/>
            <a:ext cx="6105527" cy="1738184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-7717"/>
            <a:ext cx="6086472" cy="1441094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939995" y="347795"/>
            <a:ext cx="62343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586782"/>
                </a:solidFill>
                <a:latin typeface="ZWAdobeF" pitchFamily="2" charset="0"/>
                <a:cs typeface="ZWAdobeF" pitchFamily="2" charset="0"/>
              </a:rPr>
              <a:t>НАПРАВЛЕНИЯ ДЕЯТЕЛЬНОСТИ</a:t>
            </a:r>
            <a:endParaRPr lang="ru-RU" sz="3200" dirty="0">
              <a:solidFill>
                <a:srgbClr val="586782"/>
              </a:solidFill>
              <a:latin typeface="ZWAdobeF" pitchFamily="2" charset="0"/>
              <a:cs typeface="ZWAdobeF" pitchFamily="2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36973" y="524741"/>
            <a:ext cx="345989" cy="345989"/>
          </a:xfrm>
          <a:prstGeom prst="rect">
            <a:avLst/>
          </a:prstGeom>
          <a:solidFill>
            <a:srgbClr val="AECB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logo-long-green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99" r="37904" b="6268"/>
          <a:stretch>
            <a:fillRect/>
          </a:stretch>
        </p:blipFill>
        <p:spPr>
          <a:xfrm>
            <a:off x="979561" y="277505"/>
            <a:ext cx="3202269" cy="785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213416" y="333165"/>
            <a:ext cx="8793468" cy="461665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586782"/>
                </a:solidFill>
                <a:latin typeface="ZWAdobeF" pitchFamily="2" charset="0"/>
                <a:cs typeface="ZWAdobeF" pitchFamily="2" charset="0"/>
              </a:rPr>
              <a:t>МЕРЫ ПОДДЕРЖКИ МАЛОГО И СРЕДНЕГО БИЗНЕСА ЛО</a:t>
            </a:r>
            <a:endParaRPr lang="ru-RU" sz="2400" dirty="0">
              <a:solidFill>
                <a:srgbClr val="586782"/>
              </a:solidFill>
              <a:latin typeface="ZWAdobeF" pitchFamily="2" charset="0"/>
              <a:cs typeface="ZWAdobeF" pitchFamily="2" charset="0"/>
            </a:endParaRPr>
          </a:p>
        </p:txBody>
      </p:sp>
      <p:pic>
        <p:nvPicPr>
          <p:cNvPr id="20" name="Рисунок 19" descr="Без имени-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43449" y="996955"/>
            <a:ext cx="4517412" cy="5686072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218460" y="150378"/>
            <a:ext cx="973540" cy="994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0" y="419381"/>
            <a:ext cx="600075" cy="345989"/>
          </a:xfrm>
          <a:prstGeom prst="rect">
            <a:avLst/>
          </a:prstGeom>
          <a:solidFill>
            <a:srgbClr val="AECB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06313" y="996955"/>
            <a:ext cx="5378824" cy="806824"/>
          </a:xfrm>
          <a:prstGeom prst="roundRect">
            <a:avLst/>
          </a:prstGeom>
          <a:solidFill>
            <a:srgbClr val="AECB03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СУБСИДИИ ПРИ ОТКРЫТИИ до 500 </a:t>
            </a:r>
            <a:r>
              <a:rPr lang="ru-RU" dirty="0" err="1" smtClean="0">
                <a:solidFill>
                  <a:schemeClr val="bg1"/>
                </a:solidFill>
              </a:rPr>
              <a:t>т.р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5679" y="2077804"/>
            <a:ext cx="5389458" cy="753035"/>
          </a:xfrm>
          <a:prstGeom prst="roundRect">
            <a:avLst/>
          </a:prstGeom>
          <a:solidFill>
            <a:srgbClr val="AECB03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МИКРОФИНАНСИРОВАНИЕ до 1 000 000 р.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5679" y="3113025"/>
            <a:ext cx="5378824" cy="1066265"/>
          </a:xfrm>
          <a:prstGeom prst="roundRect">
            <a:avLst/>
          </a:prstGeom>
          <a:solidFill>
            <a:srgbClr val="AECB03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ПОРУЧИТЕЛЬСТВА  до 50% залога ДО 100 МЛН + Субсидирование процентных ставок по кредиту и первого платежа по лизингу до 95%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5678" y="4457731"/>
            <a:ext cx="5590171" cy="2225295"/>
          </a:xfrm>
          <a:prstGeom prst="roundRect">
            <a:avLst/>
          </a:prstGeom>
          <a:solidFill>
            <a:srgbClr val="AECB03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Субсидии субъектам </a:t>
            </a:r>
            <a:r>
              <a:rPr lang="ru-RU" dirty="0">
                <a:solidFill>
                  <a:schemeClr val="bg1"/>
                </a:solidFill>
              </a:rPr>
              <a:t>малого и среднего предпринимательства для возмещения части затрат, связанных с приобретением оборудования в целях создания и (или) развития, и (или) модернизации производства </a:t>
            </a:r>
            <a:r>
              <a:rPr lang="ru-RU" dirty="0" smtClean="0">
                <a:solidFill>
                  <a:schemeClr val="bg1"/>
                </a:solidFill>
              </a:rPr>
              <a:t>товаров до 15 000 000 рублей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2820632" y="1803779"/>
            <a:ext cx="528918" cy="353908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2820632" y="2830839"/>
            <a:ext cx="528918" cy="434052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2852681" y="4179290"/>
            <a:ext cx="528918" cy="434052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68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6496047" y="1216822"/>
            <a:ext cx="4060493" cy="375273"/>
          </a:xfrm>
          <a:prstGeom prst="rect">
            <a:avLst/>
          </a:prstGeom>
          <a:solidFill>
            <a:srgbClr val="AECB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245432" y="1229240"/>
            <a:ext cx="4060493" cy="375273"/>
          </a:xfrm>
          <a:prstGeom prst="rect">
            <a:avLst/>
          </a:prstGeom>
          <a:solidFill>
            <a:srgbClr val="AECB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339" y="1604513"/>
            <a:ext cx="4271910" cy="42294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" r="50051"/>
          <a:stretch/>
        </p:blipFill>
        <p:spPr>
          <a:xfrm>
            <a:off x="1190445" y="1604513"/>
            <a:ext cx="4218316" cy="42240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58527" y="2112031"/>
            <a:ext cx="2950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*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90445" y="5828544"/>
            <a:ext cx="71771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* 8 и 10% годовых в зависимости от вида деятельности по  ОКВЭД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419381"/>
            <a:ext cx="1103870" cy="345989"/>
          </a:xfrm>
          <a:prstGeom prst="rect">
            <a:avLst/>
          </a:prstGeom>
          <a:solidFill>
            <a:srgbClr val="AECB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245433" y="180025"/>
            <a:ext cx="63353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586782"/>
                </a:solidFill>
                <a:latin typeface="ZWAdobeF" pitchFamily="2" charset="0"/>
                <a:cs typeface="ZWAdobeF" pitchFamily="2" charset="0"/>
              </a:rPr>
              <a:t>НАПРАВЛЕНИЯ ДЕЯТЕЛЬНОСТИ 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28986" y="0"/>
            <a:ext cx="973540" cy="994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1415914" y="1204403"/>
            <a:ext cx="3767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ZWAdobeF" pitchFamily="2" charset="0"/>
                <a:cs typeface="ZWAdobeF" pitchFamily="2" charset="0"/>
              </a:rPr>
              <a:t>Микрофинансирование</a:t>
            </a:r>
            <a:endParaRPr lang="ru-RU" sz="2000" dirty="0">
              <a:latin typeface="ZWAdobeF" pitchFamily="2" charset="0"/>
              <a:cs typeface="ZWAdobeF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75956" y="1204403"/>
            <a:ext cx="27006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ZWAdobeF" pitchFamily="2" charset="0"/>
                <a:cs typeface="ZWAdobeF" pitchFamily="2" charset="0"/>
              </a:rPr>
              <a:t>Поручительство</a:t>
            </a:r>
            <a:endParaRPr lang="ru-RU" sz="2000" dirty="0">
              <a:latin typeface="ZWAdobeF" pitchFamily="2" charset="0"/>
              <a:cs typeface="ZWAdobeF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90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45433" y="180025"/>
            <a:ext cx="5312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586782"/>
                </a:solidFill>
                <a:latin typeface="ZWAdobeF" pitchFamily="2" charset="0"/>
                <a:cs typeface="ZWAdobeF" pitchFamily="2" charset="0"/>
              </a:rPr>
              <a:t>МИКРОФИНАНСИРОВАНИЕ</a:t>
            </a:r>
            <a:endParaRPr lang="ru-RU" sz="3200" dirty="0">
              <a:solidFill>
                <a:srgbClr val="586782"/>
              </a:solidFill>
              <a:latin typeface="ZWAdobeF" pitchFamily="2" charset="0"/>
              <a:cs typeface="ZWAdobeF" pitchFamily="2" charset="0"/>
            </a:endParaRPr>
          </a:p>
        </p:txBody>
      </p:sp>
      <p:graphicFrame>
        <p:nvGraphicFramePr>
          <p:cNvPr id="7" name="Объект 1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90604923"/>
              </p:ext>
            </p:extLst>
          </p:nvPr>
        </p:nvGraphicFramePr>
        <p:xfrm>
          <a:off x="-251479" y="180025"/>
          <a:ext cx="11624330" cy="6479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28986" y="0"/>
            <a:ext cx="973540" cy="994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0" y="324131"/>
            <a:ext cx="1103870" cy="345989"/>
          </a:xfrm>
          <a:prstGeom prst="rect">
            <a:avLst/>
          </a:prstGeom>
          <a:solidFill>
            <a:srgbClr val="AECB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610475" y="5029200"/>
            <a:ext cx="38481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bg1"/>
                </a:solidFill>
                <a:latin typeface="Corporate S Light" panose="02020500000000000000" pitchFamily="18" charset="0"/>
              </a:rPr>
              <a:t>570-р </a:t>
            </a:r>
            <a:r>
              <a:rPr lang="ru-RU" sz="1600" dirty="0">
                <a:solidFill>
                  <a:schemeClr val="bg1"/>
                </a:solidFill>
                <a:latin typeface="Corporate S Light" panose="02020500000000000000" pitchFamily="18" charset="0"/>
              </a:rPr>
              <a:t>по </a:t>
            </a:r>
            <a:r>
              <a:rPr lang="ru-RU" sz="1600" dirty="0" err="1" smtClean="0">
                <a:solidFill>
                  <a:schemeClr val="bg1"/>
                </a:solidFill>
                <a:latin typeface="Corporate S Light" panose="02020500000000000000" pitchFamily="18" charset="0"/>
              </a:rPr>
              <a:t>ИтогаиЗм</a:t>
            </a:r>
            <a:r>
              <a:rPr lang="ru-RU" sz="1600" dirty="0" smtClean="0">
                <a:solidFill>
                  <a:schemeClr val="bg1"/>
                </a:solidFill>
                <a:latin typeface="Corporate S Light" panose="02020500000000000000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Corporate S Light" panose="02020500000000000000" pitchFamily="18" charset="0"/>
              </a:rPr>
              <a:t>2014)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719601" y="4388802"/>
            <a:ext cx="3653250" cy="44037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rporate S Light" panose="02020500000000000000" pitchFamily="18" charset="0"/>
              </a:rPr>
              <a:t>ОДНАКО</a:t>
            </a:r>
            <a:endParaRPr lang="ru-RU" dirty="0">
              <a:latin typeface="Corporate S Light" panose="02020500000000000000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5713287" y="1419715"/>
            <a:ext cx="4893569" cy="4691223"/>
            <a:chOff x="0" y="0"/>
            <a:chExt cx="4248150" cy="371475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0" y="0"/>
              <a:ext cx="4248150" cy="371475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33375" y="990600"/>
              <a:ext cx="1857374" cy="6381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lvl="0" indent="-342900" algn="ctr">
                <a:lnSpc>
                  <a:spcPct val="107000"/>
                </a:lnSpc>
                <a:spcAft>
                  <a:spcPts val="800"/>
                </a:spcAft>
                <a:buFont typeface="+mj-lt"/>
                <a:buAutoNum type="arabicPeriod"/>
              </a:pPr>
              <a:r>
                <a:rPr lang="ru-RU" sz="14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Обучающая программа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33374" y="1895475"/>
              <a:ext cx="1857375" cy="6381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lang="ru-RU" sz="18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r>
                <a:rPr lang="ru-RU" sz="14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Индивидуальные консультации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33375" y="2800350"/>
              <a:ext cx="1857374" cy="6381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3. Настройка бизнеса под ключ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Надпись 2"/>
            <p:cNvSpPr txBox="1">
              <a:spLocks noChangeArrowheads="1"/>
            </p:cNvSpPr>
            <p:nvPr/>
          </p:nvSpPr>
          <p:spPr bwMode="auto">
            <a:xfrm>
              <a:off x="214465" y="239100"/>
              <a:ext cx="3952568" cy="4381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После </a:t>
              </a:r>
              <a:r>
                <a:rPr lang="ru-RU" sz="14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выполнения </a:t>
              </a:r>
              <a:r>
                <a:rPr lang="ru-RU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требований по соответствию критериям, можно снова подавать заявку на </a:t>
              </a:r>
              <a:r>
                <a:rPr lang="ru-RU" sz="1400" dirty="0" err="1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займ</a:t>
              </a:r>
              <a:endPara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400300" y="1000125"/>
              <a:ext cx="1676401" cy="2438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3 </a:t>
              </a:r>
              <a:r>
                <a:rPr lang="ru-RU" sz="16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Опции</a:t>
              </a:r>
              <a:r>
                <a:rPr lang="ru-RU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  помощи заемщику в  </a:t>
              </a:r>
              <a:br>
                <a:rPr lang="ru-RU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ru-RU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улучшении бизнеса. Платные и бесплатные программы от </a:t>
              </a:r>
              <a:r>
                <a:rPr lang="ru-RU" sz="1600" dirty="0">
                  <a:ea typeface="Calibri" panose="020F0502020204030204" pitchFamily="34" charset="0"/>
                  <a:cs typeface="Times New Roman" panose="02020603050405020304" pitchFamily="18" charset="0"/>
                </a:rPr>
                <a:t>А</a:t>
              </a:r>
              <a:r>
                <a:rPr lang="ru-RU" sz="1600" dirty="0" smtClean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гентства </a:t>
              </a:r>
              <a:r>
                <a:rPr lang="ru-RU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и партнеров</a:t>
              </a: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1068705" y="1532586"/>
            <a:ext cx="2476500" cy="101630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Заемщик подает заявку с полным набором документов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068705" y="2871947"/>
            <a:ext cx="2476500" cy="7818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Проверка заемщика на соответствие критериям агентства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064895" y="4001292"/>
            <a:ext cx="2431579" cy="8278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Мы выезжаем для осмотра на место ведения бизнесом и залога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068704" y="5220730"/>
            <a:ext cx="2511043" cy="8420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 течение 5 дней заключаем договор на предоставление займа</a:t>
            </a:r>
          </a:p>
        </p:txBody>
      </p:sp>
      <p:sp>
        <p:nvSpPr>
          <p:cNvPr id="23" name="Стрелка вправо 22"/>
          <p:cNvSpPr/>
          <p:nvPr/>
        </p:nvSpPr>
        <p:spPr>
          <a:xfrm>
            <a:off x="3686175" y="3169920"/>
            <a:ext cx="1676400" cy="3524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10800000">
            <a:off x="3686175" y="2055495"/>
            <a:ext cx="1676400" cy="35242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5" name="Надпись 20"/>
          <p:cNvSpPr txBox="1"/>
          <p:nvPr/>
        </p:nvSpPr>
        <p:spPr>
          <a:xfrm>
            <a:off x="276225" y="1998345"/>
            <a:ext cx="647700" cy="25717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Шаг 1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6" name="Надпись 21"/>
          <p:cNvSpPr txBox="1"/>
          <p:nvPr/>
        </p:nvSpPr>
        <p:spPr>
          <a:xfrm>
            <a:off x="276225" y="3055620"/>
            <a:ext cx="647700" cy="25717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Шаг 2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7" name="Надпись 22"/>
          <p:cNvSpPr txBox="1"/>
          <p:nvPr/>
        </p:nvSpPr>
        <p:spPr>
          <a:xfrm>
            <a:off x="276225" y="4179570"/>
            <a:ext cx="647700" cy="25717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Шаг 3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8" name="Надпись 23"/>
          <p:cNvSpPr txBox="1"/>
          <p:nvPr/>
        </p:nvSpPr>
        <p:spPr>
          <a:xfrm>
            <a:off x="276225" y="5293995"/>
            <a:ext cx="647700" cy="25717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Шаг 4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9" name="Надпись 2"/>
          <p:cNvSpPr txBox="1">
            <a:spLocks noChangeArrowheads="1"/>
          </p:cNvSpPr>
          <p:nvPr/>
        </p:nvSpPr>
        <p:spPr bwMode="auto">
          <a:xfrm>
            <a:off x="3686175" y="3765327"/>
            <a:ext cx="1676400" cy="2197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заемщик не удовлетворяет критериям, он получает мотивированный отказ с указанием на слабые стороны его бизнеса, препятствующие получения кредита </a:t>
            </a:r>
          </a:p>
        </p:txBody>
      </p:sp>
      <p:sp>
        <p:nvSpPr>
          <p:cNvPr id="30" name="Надпись 25"/>
          <p:cNvSpPr txBox="1"/>
          <p:nvPr/>
        </p:nvSpPr>
        <p:spPr>
          <a:xfrm>
            <a:off x="1389020" y="2586137"/>
            <a:ext cx="790575" cy="25717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Если ОК</a:t>
            </a:r>
          </a:p>
        </p:txBody>
      </p:sp>
      <p:sp>
        <p:nvSpPr>
          <p:cNvPr id="31" name="Надпись 26"/>
          <p:cNvSpPr txBox="1"/>
          <p:nvPr/>
        </p:nvSpPr>
        <p:spPr>
          <a:xfrm>
            <a:off x="1389019" y="3698954"/>
            <a:ext cx="790575" cy="25717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Если ОК</a:t>
            </a:r>
          </a:p>
        </p:txBody>
      </p:sp>
      <p:sp>
        <p:nvSpPr>
          <p:cNvPr id="32" name="Надпись 27"/>
          <p:cNvSpPr txBox="1"/>
          <p:nvPr/>
        </p:nvSpPr>
        <p:spPr>
          <a:xfrm>
            <a:off x="1389019" y="4874338"/>
            <a:ext cx="790575" cy="25717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Если ОК</a:t>
            </a: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2295525" y="2550795"/>
            <a:ext cx="0" cy="4667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2324100" y="3665220"/>
            <a:ext cx="0" cy="4667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2352675" y="4798695"/>
            <a:ext cx="0" cy="4667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0" y="-40705"/>
            <a:ext cx="184731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48" name="Rectangle 42"/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49" name="Rectangle 44"/>
          <p:cNvSpPr>
            <a:spLocks noChangeArrowheads="1"/>
          </p:cNvSpPr>
          <p:nvPr/>
        </p:nvSpPr>
        <p:spPr bwMode="auto">
          <a:xfrm>
            <a:off x="0" y="914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360941" y="81888"/>
            <a:ext cx="184731" cy="584775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rtlCol="0">
            <a:spAutoFit/>
          </a:bodyPr>
          <a:lstStyle/>
          <a:p>
            <a:pPr lvl="0"/>
            <a:endParaRPr lang="ru-RU" sz="3200" dirty="0">
              <a:solidFill>
                <a:srgbClr val="586782"/>
              </a:solidFill>
              <a:latin typeface="ZWAdobeF" pitchFamily="2" charset="0"/>
              <a:cs typeface="ZWAdobeF" pitchFamily="2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18460" y="0"/>
            <a:ext cx="973540" cy="994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419381"/>
            <a:ext cx="1103870" cy="345989"/>
          </a:xfrm>
          <a:prstGeom prst="rect">
            <a:avLst/>
          </a:prstGeom>
          <a:solidFill>
            <a:srgbClr val="AECB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545672" y="365125"/>
            <a:ext cx="9809716" cy="1019051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>
                <a:solidFill>
                  <a:srgbClr val="586782"/>
                </a:solidFill>
                <a:latin typeface="ZWAdobeF" pitchFamily="2" charset="0"/>
                <a:cs typeface="ZWAdobeF" pitchFamily="2" charset="0"/>
              </a:rPr>
              <a:t>ОСНОВНЫЕ </a:t>
            </a:r>
            <a:r>
              <a:rPr lang="ru-RU" dirty="0" smtClean="0">
                <a:solidFill>
                  <a:srgbClr val="586782"/>
                </a:solidFill>
                <a:latin typeface="ZWAdobeF" pitchFamily="2" charset="0"/>
                <a:cs typeface="ZWAdobeF" pitchFamily="2" charset="0"/>
              </a:rPr>
              <a:t>ОТЛИЧИЯ ОТ БАНКОВ</a:t>
            </a:r>
            <a:r>
              <a:rPr lang="ru-RU" dirty="0">
                <a:solidFill>
                  <a:srgbClr val="586782"/>
                </a:solidFill>
                <a:latin typeface="ZWAdobeF" pitchFamily="2" charset="0"/>
                <a:cs typeface="ZWAdobeF" pitchFamily="2" charset="0"/>
              </a:rPr>
              <a:t/>
            </a:r>
            <a:br>
              <a:rPr lang="ru-RU" dirty="0">
                <a:solidFill>
                  <a:srgbClr val="586782"/>
                </a:solidFill>
                <a:latin typeface="ZWAdobeF" pitchFamily="2" charset="0"/>
                <a:cs typeface="ZWAdobeF" pitchFamily="2" charset="0"/>
              </a:rPr>
            </a:b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635425" y="1201233"/>
            <a:ext cx="5157787" cy="1052796"/>
          </a:xfrm>
        </p:spPr>
        <p:txBody>
          <a:bodyPr/>
          <a:lstStyle/>
          <a:p>
            <a:pPr lvl="0"/>
            <a:r>
              <a:rPr lang="ru-RU" dirty="0" smtClean="0">
                <a:solidFill>
                  <a:srgbClr val="586782"/>
                </a:solidFill>
                <a:latin typeface="ZWAdobeF" pitchFamily="2" charset="0"/>
                <a:cs typeface="ZWAdobeF" pitchFamily="2" charset="0"/>
              </a:rPr>
              <a:t> </a:t>
            </a:r>
            <a:r>
              <a:rPr lang="ru-RU" dirty="0">
                <a:solidFill>
                  <a:srgbClr val="586782"/>
                </a:solidFill>
                <a:latin typeface="ZWAdobeF" pitchFamily="2" charset="0"/>
                <a:cs typeface="ZWAdobeF" pitchFamily="2" charset="0"/>
              </a:rPr>
              <a:t>ПРЕИМУЩЕСТВА ПРОГРАММЫ</a:t>
            </a:r>
          </a:p>
          <a:p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839788" y="2071085"/>
            <a:ext cx="5157787" cy="4118578"/>
          </a:xfrm>
        </p:spPr>
        <p:txBody>
          <a:bodyPr>
            <a:noAutofit/>
          </a:bodyPr>
          <a:lstStyle/>
          <a:p>
            <a:pPr marL="342900" indent="-342900">
              <a:lnSpc>
                <a:spcPts val="1680"/>
              </a:lnSpc>
              <a:buAutoNum type="arabicPeriod"/>
            </a:pP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Низкая стоимость займа (от 8</a:t>
            </a:r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r>
              <a:rPr lang="ru-RU" sz="1400" dirty="0"/>
              <a:t> по </a:t>
            </a:r>
            <a:r>
              <a:rPr lang="ru-RU" sz="1400" dirty="0" err="1"/>
              <a:t>ОКВЭДам</a:t>
            </a:r>
            <a:r>
              <a:rPr lang="ru-RU" sz="1400" dirty="0"/>
              <a:t> класса 01, 02, 05, 15-33, 36, 37, 45</a:t>
            </a:r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342900" indent="-342900">
              <a:lnSpc>
                <a:spcPts val="1680"/>
              </a:lnSpc>
              <a:buAutoNum type="arabicPeriod"/>
            </a:pPr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Без комиссии и скрытых </a:t>
            </a:r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платежей.</a:t>
            </a:r>
          </a:p>
          <a:p>
            <a:pPr marL="342900" indent="-342900">
              <a:lnSpc>
                <a:spcPts val="1680"/>
              </a:lnSpc>
              <a:buAutoNum type="arabicPeriod"/>
            </a:pPr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Без </a:t>
            </a: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дополнительных расходов на получение займа</a:t>
            </a:r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lnSpc>
                <a:spcPts val="1680"/>
              </a:lnSpc>
              <a:buAutoNum type="arabicPeriod"/>
            </a:pPr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Начисление процентов на фактический остаток задолженности</a:t>
            </a:r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lnSpc>
                <a:spcPts val="1680"/>
              </a:lnSpc>
              <a:buAutoNum type="arabicPeriod"/>
            </a:pPr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Досрочное погашение без ограничений и в удобное для Вас </a:t>
            </a:r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время.</a:t>
            </a:r>
          </a:p>
          <a:p>
            <a:pPr marL="342900" indent="-342900">
              <a:lnSpc>
                <a:spcPts val="1680"/>
              </a:lnSpc>
              <a:buAutoNum type="arabicPeriod"/>
            </a:pPr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Быстрое </a:t>
            </a: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рассмотрение заявки - 7 рабочих дней с момента подачи полного пакета </a:t>
            </a:r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документов.</a:t>
            </a:r>
          </a:p>
          <a:p>
            <a:pPr marL="342900" indent="-342900">
              <a:lnSpc>
                <a:spcPts val="1680"/>
              </a:lnSpc>
              <a:buAutoNum type="arabicPeriod"/>
            </a:pPr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Лояльное </a:t>
            </a: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отношение к заёмщику: рассмотрение управленческой отчётности, консультирование по вопросам ведения бизнеса в процессе рассмотрения </a:t>
            </a:r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заявки.</a:t>
            </a:r>
          </a:p>
          <a:p>
            <a:pPr marL="342900" indent="-342900">
              <a:lnSpc>
                <a:spcPts val="1680"/>
              </a:lnSpc>
              <a:buAutoNum type="arabicPeriod"/>
            </a:pPr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Все </a:t>
            </a: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операции по подаче документов можно </a:t>
            </a:r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осуществить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на сайте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WWW.CREDIT47.RU</a:t>
            </a:r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1400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6172200" y="1299940"/>
            <a:ext cx="5183188" cy="954089"/>
          </a:xfrm>
        </p:spPr>
        <p:txBody>
          <a:bodyPr/>
          <a:lstStyle/>
          <a:p>
            <a:pPr lvl="0"/>
            <a:r>
              <a:rPr lang="ru-RU" dirty="0" smtClean="0">
                <a:solidFill>
                  <a:srgbClr val="586782"/>
                </a:solidFill>
                <a:latin typeface="ZWAdobeF" pitchFamily="2" charset="0"/>
                <a:cs typeface="ZWAdobeF" pitchFamily="2" charset="0"/>
              </a:rPr>
              <a:t>ТРЕБОВАНИЯ К ЗАЕМЩИКАМ</a:t>
            </a:r>
            <a:endParaRPr lang="ru-RU" dirty="0"/>
          </a:p>
          <a:p>
            <a:endParaRPr lang="ru-RU" dirty="0"/>
          </a:p>
        </p:txBody>
      </p:sp>
      <p:sp>
        <p:nvSpPr>
          <p:cNvPr id="14" name="Объект 13"/>
          <p:cNvSpPr>
            <a:spLocks noGrp="1"/>
          </p:cNvSpPr>
          <p:nvPr>
            <p:ph sz="quarter" idx="4"/>
          </p:nvPr>
        </p:nvSpPr>
        <p:spPr>
          <a:xfrm>
            <a:off x="6172200" y="1749301"/>
            <a:ext cx="5483180" cy="444036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sz="1800" dirty="0"/>
              <a:t>Размер займа от 50 000 рублей до 1 000 000 рублей</a:t>
            </a:r>
          </a:p>
          <a:p>
            <a:r>
              <a:rPr lang="ru-RU" sz="1800" dirty="0"/>
              <a:t>2. </a:t>
            </a:r>
            <a:r>
              <a:rPr lang="ru-RU" sz="1800" dirty="0" smtClean="0"/>
              <a:t>Срок договора займа от 3 до 36 месяцев</a:t>
            </a:r>
          </a:p>
          <a:p>
            <a:r>
              <a:rPr lang="ru-RU" sz="1800" dirty="0" smtClean="0"/>
              <a:t>10</a:t>
            </a:r>
            <a:r>
              <a:rPr lang="ru-RU" sz="1800" dirty="0"/>
              <a:t>% годовых - для прочих субъектов малого предпринимательства.</a:t>
            </a:r>
          </a:p>
          <a:p>
            <a:r>
              <a:rPr lang="ru-RU" sz="1800" dirty="0" smtClean="0"/>
              <a:t> </a:t>
            </a:r>
            <a:r>
              <a:rPr lang="ru-RU" sz="1800" dirty="0"/>
              <a:t>Погашение задолженности производится </a:t>
            </a:r>
            <a:r>
              <a:rPr lang="ru-RU" sz="1800" dirty="0" err="1"/>
              <a:t>аннуитетными</a:t>
            </a:r>
            <a:r>
              <a:rPr lang="ru-RU" sz="1800" dirty="0"/>
              <a:t> платежами с начислением процентов на фактический остаток задолженности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ИТОГО: </a:t>
            </a:r>
            <a:endParaRPr lang="ru-RU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635425" y="1299940"/>
            <a:ext cx="4928248" cy="4713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340958" y="4572000"/>
            <a:ext cx="4262907" cy="16176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315200" y="4584879"/>
            <a:ext cx="4340180" cy="1604784"/>
          </a:xfrm>
          <a:prstGeom prst="rect">
            <a:avLst/>
          </a:prstGeom>
          <a:solidFill>
            <a:srgbClr val="AECB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 БЕРЕТЕ </a:t>
            </a:r>
            <a:r>
              <a:rPr lang="ru-RU" sz="2000" dirty="0" smtClean="0"/>
              <a:t>1 000 000</a:t>
            </a:r>
            <a:r>
              <a:rPr lang="ru-RU" dirty="0" smtClean="0"/>
              <a:t> РУБЛЕЙ,</a:t>
            </a:r>
          </a:p>
          <a:p>
            <a:pPr algn="ctr"/>
            <a:r>
              <a:rPr lang="ru-RU" dirty="0" smtClean="0"/>
              <a:t>А ЧЕРЕЗ 12 МЕСЯЦЕВ ВОЗВРАЩАЕТЕ</a:t>
            </a:r>
          </a:p>
          <a:p>
            <a:pPr algn="ctr"/>
            <a:r>
              <a:rPr lang="ru-RU" sz="2400" dirty="0" smtClean="0"/>
              <a:t>1 055 000 рублей с учетом %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1354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596979" y="129513"/>
            <a:ext cx="92976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586782"/>
                </a:solidFill>
                <a:latin typeface="ZWAdobeF" pitchFamily="2" charset="0"/>
                <a:cs typeface="ZWAdobeF" pitchFamily="2" charset="0"/>
              </a:rPr>
              <a:t>ПОРУЧИТЕЛЬСТВА ПО КРЕДИТАМ И ЛИЗИНГУ</a:t>
            </a:r>
          </a:p>
          <a:p>
            <a:endParaRPr lang="ru-RU" sz="3200" dirty="0" smtClean="0">
              <a:solidFill>
                <a:srgbClr val="586782"/>
              </a:solidFill>
              <a:latin typeface="ZWAdobeF" pitchFamily="2" charset="0"/>
              <a:cs typeface="ZWAdobeF" pitchFamily="2" charset="0"/>
            </a:endParaRPr>
          </a:p>
          <a:p>
            <a:endParaRPr lang="ru-RU" sz="3200" dirty="0">
              <a:solidFill>
                <a:srgbClr val="586782"/>
              </a:solidFill>
              <a:latin typeface="ZWAdobeF" pitchFamily="2" charset="0"/>
              <a:cs typeface="ZWAdobeF" pitchFamily="2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56535" y="0"/>
            <a:ext cx="973540" cy="994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Прямоугольник 25"/>
          <p:cNvSpPr/>
          <p:nvPr/>
        </p:nvSpPr>
        <p:spPr>
          <a:xfrm>
            <a:off x="0" y="266981"/>
            <a:ext cx="1103870" cy="345989"/>
          </a:xfrm>
          <a:prstGeom prst="rect">
            <a:avLst/>
          </a:prstGeom>
          <a:solidFill>
            <a:srgbClr val="AECB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628717" y="4957796"/>
            <a:ext cx="1990725" cy="116078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628718" y="4236241"/>
            <a:ext cx="1990725" cy="1160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5" name="Надпись 2"/>
          <p:cNvSpPr txBox="1">
            <a:spLocks noChangeArrowheads="1"/>
          </p:cNvSpPr>
          <p:nvPr/>
        </p:nvSpPr>
        <p:spPr bwMode="auto">
          <a:xfrm>
            <a:off x="2806650" y="765293"/>
            <a:ext cx="8087960" cy="78386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Заемщик обращается в банк по вопросу кредитования МСП. Банк его проверяет и одобрил бы, но у заемщика не хватает кредитного обеспечения. Тогда банк отправляет его в АО «АМПСМ» за поручительством</a:t>
            </a:r>
          </a:p>
        </p:txBody>
      </p:sp>
      <p:sp>
        <p:nvSpPr>
          <p:cNvPr id="36" name="Надпись 2"/>
          <p:cNvSpPr txBox="1">
            <a:spLocks noChangeArrowheads="1"/>
          </p:cNvSpPr>
          <p:nvPr/>
        </p:nvSpPr>
        <p:spPr bwMode="auto">
          <a:xfrm>
            <a:off x="2806650" y="1621458"/>
            <a:ext cx="8087960" cy="78386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Получаем документы из банка. Проверяем соответствие пунктам требований. В случае неполного набора документа, отправляем в банк запрос на оставшиеся. </a:t>
            </a:r>
            <a:b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Надпись 2"/>
          <p:cNvSpPr txBox="1">
            <a:spLocks noChangeArrowheads="1"/>
          </p:cNvSpPr>
          <p:nvPr/>
        </p:nvSpPr>
        <p:spPr bwMode="auto">
          <a:xfrm>
            <a:off x="2806650" y="2489152"/>
            <a:ext cx="8087960" cy="3228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сбора полного пакета документов они проходят проверку в службе безопасности. </a:t>
            </a:r>
          </a:p>
        </p:txBody>
      </p:sp>
      <p:sp>
        <p:nvSpPr>
          <p:cNvPr id="40" name="Надпись 2"/>
          <p:cNvSpPr txBox="1">
            <a:spLocks noChangeArrowheads="1"/>
          </p:cNvSpPr>
          <p:nvPr/>
        </p:nvSpPr>
        <p:spPr bwMode="auto">
          <a:xfrm>
            <a:off x="2806650" y="2854652"/>
            <a:ext cx="8087960" cy="134748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трехдневный срок после получения документов и проверки, принимается положительное или отрицательное решение по поручительству, о чем письменно уведомляется заемщик.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случае положительного решения, одобрению поручительства прилагается счет на оплату комиссии поручителя. В случае если счет не будет оплачен в тридцатидневный срок, средства поручителя вернутся на счет его счет.</a:t>
            </a:r>
          </a:p>
        </p:txBody>
      </p:sp>
      <p:sp>
        <p:nvSpPr>
          <p:cNvPr id="41" name="Стрелка вниз 40"/>
          <p:cNvSpPr/>
          <p:nvPr/>
        </p:nvSpPr>
        <p:spPr>
          <a:xfrm>
            <a:off x="628718" y="3586040"/>
            <a:ext cx="1990725" cy="11811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42" name="Надпись 2"/>
          <p:cNvSpPr txBox="1">
            <a:spLocks noChangeArrowheads="1"/>
          </p:cNvSpPr>
          <p:nvPr/>
        </p:nvSpPr>
        <p:spPr bwMode="auto">
          <a:xfrm>
            <a:off x="2806650" y="4207480"/>
            <a:ext cx="8087960" cy="55335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получения и оплаты счета, клиент по почте отправляет нам копии платежного поручения и уведомление об отправке</a:t>
            </a:r>
            <a:r>
              <a: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3" name="Стрелка вниз 42"/>
          <p:cNvSpPr/>
          <p:nvPr/>
        </p:nvSpPr>
        <p:spPr>
          <a:xfrm>
            <a:off x="641360" y="1762977"/>
            <a:ext cx="1990725" cy="24574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44" name="Надпись 2"/>
          <p:cNvSpPr txBox="1">
            <a:spLocks noChangeArrowheads="1"/>
          </p:cNvSpPr>
          <p:nvPr/>
        </p:nvSpPr>
        <p:spPr bwMode="auto">
          <a:xfrm>
            <a:off x="2806647" y="4843002"/>
            <a:ext cx="8087961" cy="3228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Мы отправляем оригиналы трехстороннего договора в банк и копию договора клиенту</a:t>
            </a:r>
            <a:r>
              <a: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6" name="Стрелка вниз 45"/>
          <p:cNvSpPr/>
          <p:nvPr/>
        </p:nvSpPr>
        <p:spPr>
          <a:xfrm>
            <a:off x="628720" y="1778791"/>
            <a:ext cx="1990725" cy="14001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47" name="Стрелка вниз 46"/>
          <p:cNvSpPr/>
          <p:nvPr/>
        </p:nvSpPr>
        <p:spPr>
          <a:xfrm>
            <a:off x="654000" y="1429788"/>
            <a:ext cx="1990725" cy="12096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48" name="Выноска со стрелкой вниз 47"/>
          <p:cNvSpPr/>
          <p:nvPr/>
        </p:nvSpPr>
        <p:spPr>
          <a:xfrm>
            <a:off x="704850" y="864235"/>
            <a:ext cx="1781175" cy="1247775"/>
          </a:xfrm>
          <a:prstGeom prst="downArrow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49" name="Надпись 2"/>
          <p:cNvSpPr txBox="1">
            <a:spLocks noChangeArrowheads="1"/>
          </p:cNvSpPr>
          <p:nvPr/>
        </p:nvSpPr>
        <p:spPr bwMode="auto">
          <a:xfrm>
            <a:off x="1276346" y="1064129"/>
            <a:ext cx="638175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Этап 0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Надпись 2"/>
          <p:cNvSpPr txBox="1">
            <a:spLocks noChangeArrowheads="1"/>
          </p:cNvSpPr>
          <p:nvPr/>
        </p:nvSpPr>
        <p:spPr bwMode="auto">
          <a:xfrm>
            <a:off x="1330274" y="2131476"/>
            <a:ext cx="638175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Этап 1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Надпись 2"/>
          <p:cNvSpPr txBox="1">
            <a:spLocks noChangeArrowheads="1"/>
          </p:cNvSpPr>
          <p:nvPr/>
        </p:nvSpPr>
        <p:spPr bwMode="auto">
          <a:xfrm>
            <a:off x="1304994" y="2648785"/>
            <a:ext cx="638175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Этап 2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Надпись 2"/>
          <p:cNvSpPr txBox="1">
            <a:spLocks noChangeArrowheads="1"/>
          </p:cNvSpPr>
          <p:nvPr/>
        </p:nvSpPr>
        <p:spPr bwMode="auto">
          <a:xfrm>
            <a:off x="1330274" y="3395384"/>
            <a:ext cx="638175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Этап 3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Надпись 2"/>
          <p:cNvSpPr txBox="1">
            <a:spLocks noChangeArrowheads="1"/>
          </p:cNvSpPr>
          <p:nvPr/>
        </p:nvSpPr>
        <p:spPr bwMode="auto">
          <a:xfrm>
            <a:off x="1330274" y="4292219"/>
            <a:ext cx="638175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Этап 4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Надпись 2"/>
          <p:cNvSpPr txBox="1">
            <a:spLocks noChangeArrowheads="1"/>
          </p:cNvSpPr>
          <p:nvPr/>
        </p:nvSpPr>
        <p:spPr bwMode="auto">
          <a:xfrm>
            <a:off x="1341143" y="4869414"/>
            <a:ext cx="638175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Этап 5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Надпись 2"/>
          <p:cNvSpPr txBox="1">
            <a:spLocks noChangeArrowheads="1"/>
          </p:cNvSpPr>
          <p:nvPr/>
        </p:nvSpPr>
        <p:spPr bwMode="auto">
          <a:xfrm>
            <a:off x="2806647" y="5275683"/>
            <a:ext cx="8087961" cy="35580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Клиент получает кредит. </a:t>
            </a:r>
          </a:p>
        </p:txBody>
      </p:sp>
      <p:sp>
        <p:nvSpPr>
          <p:cNvPr id="56" name="Надпись 2"/>
          <p:cNvSpPr txBox="1">
            <a:spLocks noChangeArrowheads="1"/>
          </p:cNvSpPr>
          <p:nvPr/>
        </p:nvSpPr>
        <p:spPr bwMode="auto">
          <a:xfrm>
            <a:off x="1276346" y="5499295"/>
            <a:ext cx="602026" cy="29641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Этап 6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878372" y="5952195"/>
            <a:ext cx="10151703" cy="561894"/>
          </a:xfrm>
          <a:prstGeom prst="rect">
            <a:avLst/>
          </a:prstGeom>
          <a:solidFill>
            <a:srgbClr val="AECB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ПРОЦЕНТНАЯ СТАВКА ЗА ПРЕДОСТАВЛЕНИЕ ПОРУЧИТЕЛЬСТВА СОСТАВЛЯЕТ ОТ 1% ДО 1,75% ГОДОВЫХ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078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10"/>
          <p:cNvSpPr>
            <a:spLocks noGrp="1"/>
          </p:cNvSpPr>
          <p:nvPr>
            <p:ph type="title"/>
          </p:nvPr>
        </p:nvSpPr>
        <p:spPr>
          <a:xfrm>
            <a:off x="945397" y="176199"/>
            <a:ext cx="10400890" cy="7768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ru-RU" sz="3600" b="0" dirty="0" smtClean="0">
                <a:solidFill>
                  <a:srgbClr val="586782"/>
                </a:solidFill>
                <a:latin typeface="ZWAdobeF" pitchFamily="2" charset="0"/>
                <a:cs typeface="ZWAdobeF" pitchFamily="2" charset="0"/>
              </a:rPr>
              <a:t>ТРЕБОВАНИЯ К ЗАЕМЩИКАМ</a:t>
            </a:r>
            <a:endParaRPr lang="ru-RU" sz="3600" b="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45396" y="818052"/>
            <a:ext cx="10273063" cy="55517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 algn="just">
              <a:spcAft>
                <a:spcPts val="0"/>
              </a:spcAft>
            </a:pPr>
            <a:r>
              <a:rPr lang="ru-RU" sz="1400" b="1" dirty="0" err="1" smtClean="0">
                <a:latin typeface="Times New Roman"/>
                <a:ea typeface="Times New Roman"/>
              </a:rPr>
              <a:t>Микрозаймы</a:t>
            </a:r>
            <a:r>
              <a:rPr lang="ru-RU" sz="1400" b="1" dirty="0" smtClean="0">
                <a:latin typeface="Times New Roman"/>
                <a:ea typeface="Times New Roman"/>
              </a:rPr>
              <a:t> и Поручительства предоставляются</a:t>
            </a:r>
            <a:r>
              <a:rPr lang="ru-RU" sz="1400" dirty="0" smtClean="0">
                <a:latin typeface="Times New Roman"/>
                <a:ea typeface="Times New Roman"/>
              </a:rPr>
              <a:t>:</a:t>
            </a:r>
            <a:endParaRPr lang="ru-RU" sz="1400" dirty="0">
              <a:latin typeface="Arial"/>
              <a:ea typeface="Times New Roman"/>
            </a:endParaRPr>
          </a:p>
          <a:p>
            <a:pPr indent="457200" algn="just">
              <a:spcAft>
                <a:spcPts val="0"/>
              </a:spcAft>
            </a:pPr>
            <a:r>
              <a:rPr lang="ru-RU" sz="1300" dirty="0" smtClean="0">
                <a:latin typeface="Times New Roman"/>
                <a:ea typeface="Times New Roman"/>
              </a:rPr>
              <a:t>1. Субъектам малого и среднего предпринимательства (далее СМСП) </a:t>
            </a:r>
            <a:r>
              <a:rPr lang="ru-RU" sz="1300" dirty="0">
                <a:latin typeface="Times New Roman"/>
                <a:ea typeface="Times New Roman"/>
              </a:rPr>
              <a:t>- юридическим лицам - резидентам Российской Федерации и индивидуальным предпринимателям - гражданам Российской Федерации:</a:t>
            </a:r>
            <a:endParaRPr lang="ru-RU" sz="1300" dirty="0">
              <a:latin typeface="Arial"/>
              <a:ea typeface="Times New Roman"/>
            </a:endParaRPr>
          </a:p>
          <a:p>
            <a:pPr indent="457200" algn="just">
              <a:spcAft>
                <a:spcPts val="0"/>
              </a:spcAft>
            </a:pPr>
            <a:r>
              <a:rPr lang="ru-RU" sz="1300" dirty="0">
                <a:latin typeface="Times New Roman"/>
                <a:ea typeface="Times New Roman"/>
              </a:rPr>
              <a:t>- зарегистрированным в порядке, предусмотренном законодательством Российской </a:t>
            </a:r>
            <a:r>
              <a:rPr lang="ru-RU" sz="1300" dirty="0" smtClean="0">
                <a:latin typeface="Times New Roman"/>
                <a:ea typeface="Times New Roman"/>
              </a:rPr>
              <a:t>Федерации, </a:t>
            </a:r>
            <a:r>
              <a:rPr lang="ru-RU" sz="1300" dirty="0">
                <a:latin typeface="Times New Roman"/>
                <a:ea typeface="Times New Roman"/>
              </a:rPr>
              <a:t>в Ленинградской области;</a:t>
            </a:r>
            <a:endParaRPr lang="ru-RU" sz="1300" dirty="0">
              <a:latin typeface="Arial"/>
              <a:ea typeface="Times New Roman"/>
            </a:endParaRPr>
          </a:p>
          <a:p>
            <a:pPr indent="457200" algn="just">
              <a:spcAft>
                <a:spcPts val="0"/>
              </a:spcAft>
            </a:pPr>
            <a:r>
              <a:rPr lang="ru-RU" sz="1300" dirty="0">
                <a:latin typeface="Times New Roman"/>
                <a:ea typeface="Times New Roman"/>
              </a:rPr>
              <a:t>- осуществляющим хозяйственную деятельность на территории Ленинградской области;</a:t>
            </a:r>
            <a:endParaRPr lang="ru-RU" sz="1300" dirty="0">
              <a:latin typeface="Arial"/>
              <a:ea typeface="Times New Roman"/>
            </a:endParaRPr>
          </a:p>
          <a:p>
            <a:pPr indent="457200" algn="just">
              <a:spcAft>
                <a:spcPts val="0"/>
              </a:spcAft>
            </a:pPr>
            <a:r>
              <a:rPr lang="ru-RU" sz="1300" dirty="0" smtClean="0">
                <a:latin typeface="Times New Roman"/>
                <a:ea typeface="Times New Roman"/>
              </a:rPr>
              <a:t>2. СМСП, осуществляющим </a:t>
            </a:r>
            <a:r>
              <a:rPr lang="ru-RU" sz="1300" dirty="0">
                <a:latin typeface="Times New Roman"/>
                <a:ea typeface="Times New Roman"/>
              </a:rPr>
              <a:t>хозяйственную деятельность на дату обращения за получением микрозайма сроком не менее 3 (Трёх) месяцев (для целей применения данного критерия определяется совокупный срок ведения Заемщиком конкретной хозяйственной деятельности без учета произошедших изменений организационно-правовой формы при условии сохранения контроля над бизнесом в течение всего рассматриваемого периода у одних и тех же физических </a:t>
            </a:r>
            <a:r>
              <a:rPr lang="ru-RU" sz="1300" dirty="0" smtClean="0">
                <a:latin typeface="Times New Roman"/>
                <a:ea typeface="Times New Roman"/>
              </a:rPr>
              <a:t>лиц);</a:t>
            </a:r>
            <a:endParaRPr lang="ru-RU" sz="1300" dirty="0">
              <a:latin typeface="Arial"/>
              <a:ea typeface="Times New Roman"/>
            </a:endParaRPr>
          </a:p>
          <a:p>
            <a:pPr indent="457200" algn="just">
              <a:spcAft>
                <a:spcPts val="0"/>
              </a:spcAft>
            </a:pPr>
            <a:r>
              <a:rPr lang="ru-RU" sz="1300" dirty="0" smtClean="0">
                <a:latin typeface="Times New Roman"/>
                <a:ea typeface="Times New Roman"/>
              </a:rPr>
              <a:t>3. СМСП, не </a:t>
            </a:r>
            <a:r>
              <a:rPr lang="ru-RU" sz="1300" dirty="0">
                <a:latin typeface="Times New Roman"/>
                <a:ea typeface="Times New Roman"/>
              </a:rPr>
              <a:t>имеющим за последние 6 (Шесть) месяцев, предшествующих дате обращения за получением микрозайма, нарушений условий ранее заключенных кредитных договоров, договоров займа, лизинга и т. п.;</a:t>
            </a:r>
            <a:endParaRPr lang="ru-RU" sz="1300" dirty="0">
              <a:latin typeface="Arial"/>
              <a:ea typeface="Times New Roman"/>
            </a:endParaRPr>
          </a:p>
          <a:p>
            <a:pPr indent="457200" algn="just">
              <a:spcAft>
                <a:spcPts val="0"/>
              </a:spcAft>
            </a:pPr>
            <a:r>
              <a:rPr lang="ru-RU" sz="1300" dirty="0" smtClean="0">
                <a:latin typeface="Times New Roman"/>
                <a:ea typeface="Times New Roman"/>
              </a:rPr>
              <a:t>4. СМСП, </a:t>
            </a:r>
            <a:r>
              <a:rPr lang="ru-RU" sz="1300" dirty="0">
                <a:latin typeface="Times New Roman"/>
                <a:ea typeface="Times New Roman"/>
              </a:rPr>
              <a:t>не имеющим на последнюю отчетную дату, предшествующую дате обращения за получением микрозайма, просроченной задолженности по уплате налогов и сборов перед бюджетами всех уровней и внебюджетными фондами;</a:t>
            </a:r>
            <a:endParaRPr lang="ru-RU" sz="1300" dirty="0">
              <a:latin typeface="Arial"/>
              <a:ea typeface="Times New Roman"/>
            </a:endParaRPr>
          </a:p>
          <a:p>
            <a:pPr indent="457200" algn="just">
              <a:spcAft>
                <a:spcPts val="0"/>
              </a:spcAft>
            </a:pPr>
            <a:r>
              <a:rPr lang="ru-RU" sz="1300" dirty="0" smtClean="0">
                <a:latin typeface="Times New Roman"/>
                <a:ea typeface="Times New Roman"/>
              </a:rPr>
              <a:t>5. СМСП, в </a:t>
            </a:r>
            <a:r>
              <a:rPr lang="ru-RU" sz="1300" dirty="0">
                <a:latin typeface="Times New Roman"/>
                <a:ea typeface="Times New Roman"/>
              </a:rPr>
              <a:t>отношении которых в течение 2 (Двух) лет (либо меньшего срока, если срок деятельности составляет менее 2 (Двух) лет), предшествующих дате обращения за получением микрозайма, не применялись процедуры несостоятельности (банкротства), в том числе наблюдение, финансовое оздоровление, внешнее управление, конкурсное производство, либо санкции в виде аннулирования или приостановления действия лицензии (в случае, если деятельность Заемщика подлежит лицензированию</a:t>
            </a:r>
            <a:r>
              <a:rPr lang="ru-RU" sz="1300" dirty="0" smtClean="0">
                <a:latin typeface="Times New Roman"/>
                <a:ea typeface="Times New Roman"/>
              </a:rPr>
              <a:t>).</a:t>
            </a:r>
          </a:p>
          <a:p>
            <a:pPr lvl="0" indent="457200" algn="just"/>
            <a:endParaRPr lang="ru-RU" sz="14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indent="457200" algn="just"/>
            <a:r>
              <a:rPr lang="ru-RU" sz="1400" b="1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Микрозаймы</a:t>
            </a:r>
            <a:r>
              <a:rPr lang="ru-RU" sz="14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и Поручительства не предоставляются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:</a:t>
            </a:r>
            <a:endParaRPr lang="ru-RU" sz="1400" dirty="0">
              <a:effectLst/>
              <a:latin typeface="Times New Roman"/>
              <a:ea typeface="Times New Roman"/>
            </a:endParaRPr>
          </a:p>
          <a:p>
            <a:pPr lvl="1"/>
            <a:r>
              <a:rPr lang="ru-RU" sz="1300" dirty="0" smtClean="0">
                <a:latin typeface="Times New Roman"/>
                <a:ea typeface="Times New Roman"/>
              </a:rPr>
              <a:t>1. СМСП, являющимся </a:t>
            </a:r>
            <a:r>
              <a:rPr lang="ru-RU" sz="1300" dirty="0">
                <a:latin typeface="Times New Roman"/>
                <a:ea typeface="Times New Roman"/>
              </a:rPr>
              <a:t>участниками соглашений о разделе продукции;</a:t>
            </a:r>
          </a:p>
          <a:p>
            <a:pPr lvl="1"/>
            <a:r>
              <a:rPr lang="ru-RU" sz="1300" dirty="0" smtClean="0">
                <a:latin typeface="Times New Roman"/>
                <a:ea typeface="Times New Roman"/>
              </a:rPr>
              <a:t>2. СМСП, осуществляющим </a:t>
            </a:r>
            <a:r>
              <a:rPr lang="ru-RU" sz="1300" dirty="0">
                <a:latin typeface="Times New Roman"/>
                <a:ea typeface="Times New Roman"/>
              </a:rPr>
              <a:t>предпринимательскую деятельность в сфере игорного бизнеса;</a:t>
            </a:r>
          </a:p>
          <a:p>
            <a:pPr lvl="1" algn="just"/>
            <a:r>
              <a:rPr lang="ru-RU" sz="1300" dirty="0" smtClean="0">
                <a:latin typeface="Times New Roman"/>
                <a:ea typeface="Times New Roman"/>
              </a:rPr>
              <a:t>3. СМСП, являющимися </a:t>
            </a:r>
            <a:r>
              <a:rPr lang="ru-RU" sz="1300" dirty="0">
                <a:latin typeface="Times New Roman"/>
                <a:ea typeface="Times New Roman"/>
              </a:rPr>
              <a:t>в порядке, установленном </a:t>
            </a:r>
            <a:r>
              <a:rPr lang="ru-RU" sz="1300" dirty="0">
                <a:solidFill>
                  <a:schemeClr val="tx1"/>
                </a:solidFill>
                <a:latin typeface="Times New Roman"/>
                <a:ea typeface="Times New Roman"/>
              </a:rPr>
              <a:t>законодательством </a:t>
            </a:r>
            <a:r>
              <a:rPr lang="ru-RU" sz="1300" dirty="0">
                <a:latin typeface="Times New Roman"/>
                <a:ea typeface="Times New Roman"/>
              </a:rPr>
              <a:t>Российской Федерации о валютном регулировании и </a:t>
            </a:r>
            <a:r>
              <a:rPr lang="ru-RU" sz="1300" dirty="0" smtClean="0">
                <a:latin typeface="Times New Roman"/>
                <a:ea typeface="Times New Roman"/>
              </a:rPr>
              <a:t>валютном контроле</a:t>
            </a:r>
            <a:r>
              <a:rPr lang="ru-RU" sz="1300" dirty="0">
                <a:latin typeface="Times New Roman"/>
                <a:ea typeface="Times New Roman"/>
              </a:rPr>
              <a:t>, нерезидентами Российской Федерации, за исключением случаев, предусмотренных международными договорами Российской Федерации;</a:t>
            </a:r>
          </a:p>
          <a:p>
            <a:pPr lvl="1" algn="just"/>
            <a:r>
              <a:rPr lang="ru-RU" sz="1300" dirty="0" smtClean="0">
                <a:latin typeface="Times New Roman"/>
                <a:ea typeface="Times New Roman"/>
              </a:rPr>
              <a:t>4. СМСП, осуществляющим </a:t>
            </a:r>
            <a:r>
              <a:rPr lang="ru-RU" sz="1300" dirty="0">
                <a:latin typeface="Times New Roman"/>
                <a:ea typeface="Times New Roman"/>
              </a:rPr>
              <a:t>производство и/или реализацию подакцизных товаров, а также добычу и/или реализацию полезных ископаемых, за исключением общераспространенных полезных ископаемых.</a:t>
            </a:r>
          </a:p>
          <a:p>
            <a:pPr indent="457200" algn="just">
              <a:spcAft>
                <a:spcPts val="0"/>
              </a:spcAft>
            </a:pPr>
            <a:endParaRPr lang="ru-RU" sz="1300" dirty="0">
              <a:effectLst/>
              <a:latin typeface="Arial"/>
              <a:ea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24131"/>
            <a:ext cx="1103870" cy="345989"/>
          </a:xfrm>
          <a:prstGeom prst="rect">
            <a:avLst/>
          </a:prstGeom>
          <a:solidFill>
            <a:srgbClr val="AECB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18460" y="0"/>
            <a:ext cx="973540" cy="994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12277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Соединительная линия уступом 10"/>
          <p:cNvCxnSpPr/>
          <p:nvPr/>
        </p:nvCxnSpPr>
        <p:spPr>
          <a:xfrm>
            <a:off x="6636084" y="1631710"/>
            <a:ext cx="1205219" cy="152072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Капля 4"/>
          <p:cNvSpPr/>
          <p:nvPr/>
        </p:nvSpPr>
        <p:spPr>
          <a:xfrm>
            <a:off x="5519844" y="4105414"/>
            <a:ext cx="2333792" cy="2333792"/>
          </a:xfrm>
          <a:prstGeom prst="teardrop">
            <a:avLst/>
          </a:prstGeom>
          <a:solidFill>
            <a:srgbClr val="2CA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orporate S Light" panose="02020500000000000000" pitchFamily="18" charset="0"/>
              </a:rPr>
              <a:t>Расходование заемных средств можно </a:t>
            </a:r>
            <a:r>
              <a:rPr lang="ru-RU" dirty="0" err="1" smtClean="0">
                <a:latin typeface="Corporate S Light" panose="02020500000000000000" pitchFamily="18" charset="0"/>
              </a:rPr>
              <a:t>опти-мизировать</a:t>
            </a:r>
            <a:endParaRPr lang="ru-RU" dirty="0">
              <a:latin typeface="Corporate S Light" panose="02020500000000000000" pitchFamily="18" charset="0"/>
            </a:endParaRPr>
          </a:p>
        </p:txBody>
      </p:sp>
      <p:sp>
        <p:nvSpPr>
          <p:cNvPr id="37" name="Капля 36"/>
          <p:cNvSpPr/>
          <p:nvPr/>
        </p:nvSpPr>
        <p:spPr>
          <a:xfrm flipH="1">
            <a:off x="9644260" y="4085386"/>
            <a:ext cx="2410452" cy="2333792"/>
          </a:xfrm>
          <a:prstGeom prst="teardrop">
            <a:avLst/>
          </a:prstGeom>
          <a:solidFill>
            <a:srgbClr val="2CA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orporate S Light" panose="02020500000000000000" pitchFamily="18" charset="0"/>
              </a:rPr>
              <a:t>Идея Супер.</a:t>
            </a:r>
          </a:p>
          <a:p>
            <a:pPr algn="ctr"/>
            <a:r>
              <a:rPr lang="ru-RU" dirty="0">
                <a:latin typeface="Corporate S Light" panose="02020500000000000000" pitchFamily="18" charset="0"/>
              </a:rPr>
              <a:t>бюджет, штат и контроль никуда не годятся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46587" y="129513"/>
            <a:ext cx="34099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586782"/>
                </a:solidFill>
                <a:latin typeface="ZWAdobeF" pitchFamily="2" charset="0"/>
                <a:cs typeface="ZWAdobeF" pitchFamily="2" charset="0"/>
              </a:rPr>
              <a:t>ОЦЕНКА ЗАЯВКИ</a:t>
            </a:r>
          </a:p>
          <a:p>
            <a:endParaRPr lang="ru-RU" sz="3200" dirty="0">
              <a:solidFill>
                <a:srgbClr val="586782"/>
              </a:solidFill>
              <a:latin typeface="ZWAdobeF" pitchFamily="2" charset="0"/>
              <a:cs typeface="ZWAdobeF" pitchFamily="2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131281" y="5475595"/>
            <a:ext cx="328978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itchFamily="34" charset="0"/>
              </a:rPr>
              <a:t>Внутренний Акселератор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67" name="Левая фигурная скобка 66"/>
          <p:cNvSpPr/>
          <p:nvPr/>
        </p:nvSpPr>
        <p:spPr>
          <a:xfrm rot="16200000">
            <a:off x="8684387" y="4384927"/>
            <a:ext cx="388956" cy="4476466"/>
          </a:xfrm>
          <a:prstGeom prst="leftBrac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Левая фигурная скобка 67"/>
          <p:cNvSpPr/>
          <p:nvPr/>
        </p:nvSpPr>
        <p:spPr>
          <a:xfrm rot="16200000" flipH="1">
            <a:off x="8526296" y="3960129"/>
            <a:ext cx="543639" cy="2181365"/>
          </a:xfrm>
          <a:prstGeom prst="leftBrac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56535" y="0"/>
            <a:ext cx="973540" cy="994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/>
          </a:blip>
          <a:srcRect/>
          <a:stretch>
            <a:fillRect/>
          </a:stretch>
        </p:blipFill>
        <p:spPr bwMode="auto">
          <a:xfrm flipH="1">
            <a:off x="2541148" y="2062485"/>
            <a:ext cx="2756845" cy="2226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Прямоугольник 25"/>
          <p:cNvSpPr/>
          <p:nvPr/>
        </p:nvSpPr>
        <p:spPr>
          <a:xfrm>
            <a:off x="0" y="266981"/>
            <a:ext cx="1103870" cy="345989"/>
          </a:xfrm>
          <a:prstGeom prst="rect">
            <a:avLst/>
          </a:prstGeom>
          <a:solidFill>
            <a:srgbClr val="AECB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ятиугольник 1"/>
          <p:cNvSpPr/>
          <p:nvPr/>
        </p:nvSpPr>
        <p:spPr>
          <a:xfrm>
            <a:off x="4905375" y="1219699"/>
            <a:ext cx="2719081" cy="819150"/>
          </a:xfrm>
          <a:prstGeom prst="homePlate">
            <a:avLst/>
          </a:prstGeom>
          <a:solidFill>
            <a:srgbClr val="2CA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latin typeface="Corporate S Light" panose="02020500000000000000" pitchFamily="18" charset="0"/>
              </a:rPr>
              <a:t>НЕТ</a:t>
            </a:r>
            <a:endParaRPr lang="ru-RU" b="1" u="sng" dirty="0">
              <a:latin typeface="Corporate S Light" panose="02020500000000000000" pitchFamily="18" charset="0"/>
            </a:endParaRPr>
          </a:p>
        </p:txBody>
      </p:sp>
      <p:sp>
        <p:nvSpPr>
          <p:cNvPr id="28" name="Пятиугольник 27"/>
          <p:cNvSpPr/>
          <p:nvPr/>
        </p:nvSpPr>
        <p:spPr>
          <a:xfrm flipH="1">
            <a:off x="688229" y="1180348"/>
            <a:ext cx="2788395" cy="819150"/>
          </a:xfrm>
          <a:prstGeom prst="homePlate">
            <a:avLst/>
          </a:prstGeom>
          <a:solidFill>
            <a:srgbClr val="05A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latin typeface="Corporate S Light" panose="02020500000000000000" pitchFamily="18" charset="0"/>
              </a:rPr>
              <a:t>ДА, ВСЕ СУПЕР!</a:t>
            </a:r>
            <a:endParaRPr lang="ru-RU" b="1" u="sng" dirty="0">
              <a:latin typeface="Corporate S Light" panose="02020500000000000000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242074" y="643208"/>
            <a:ext cx="1994648" cy="1994648"/>
          </a:xfrm>
          <a:prstGeom prst="ellipse">
            <a:avLst/>
          </a:prstGeom>
          <a:solidFill>
            <a:srgbClr val="05A7A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ВСЕ РЕЗУЛЬТАТЫ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58150" y="1219699"/>
            <a:ext cx="3819525" cy="802450"/>
          </a:xfrm>
          <a:prstGeom prst="rect">
            <a:avLst/>
          </a:prstGeom>
          <a:solidFill>
            <a:srgbClr val="2CA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Corporate S Light" panose="02020500000000000000" pitchFamily="18" charset="0"/>
              </a:rPr>
              <a:t>Обнал</a:t>
            </a:r>
            <a:r>
              <a:rPr lang="ru-RU" dirty="0" smtClean="0">
                <a:latin typeface="Corporate S Light" panose="02020500000000000000" pitchFamily="18" charset="0"/>
              </a:rPr>
              <a:t>, Судимости, Процесс ликвидации, Подставные лица и </a:t>
            </a:r>
            <a:r>
              <a:rPr lang="ru-RU" dirty="0">
                <a:latin typeface="Corporate S Light" panose="02020500000000000000" pitchFamily="18" charset="0"/>
              </a:rPr>
              <a:t>т.д.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25316" y="4419600"/>
            <a:ext cx="2526192" cy="2135878"/>
          </a:xfrm>
          <a:prstGeom prst="rect">
            <a:avLst/>
          </a:prstGeom>
          <a:solidFill>
            <a:srgbClr val="AECB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Corporate S Light" panose="02020500000000000000" pitchFamily="18" charset="0"/>
              </a:rPr>
              <a:t>Адресное Знакомство с Бизнесом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Corporate S Light" panose="02020500000000000000" pitchFamily="18" charset="0"/>
              </a:rPr>
              <a:t>Страхование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Corporate S Light" panose="02020500000000000000" pitchFamily="18" charset="0"/>
              </a:rPr>
              <a:t>Оформление документов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Corporate S Light" panose="02020500000000000000" pitchFamily="18" charset="0"/>
              </a:rPr>
              <a:t>установка контролирующего ПО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Corporate S Light" panose="02020500000000000000" pitchFamily="18" charset="0"/>
              </a:rPr>
              <a:t>прочее 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375425" y="4419600"/>
            <a:ext cx="1875080" cy="2135878"/>
          </a:xfrm>
          <a:prstGeom prst="rect">
            <a:avLst/>
          </a:prstGeom>
          <a:solidFill>
            <a:srgbClr val="2CA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orporate S Light" panose="02020500000000000000" pitchFamily="18" charset="0"/>
              </a:rPr>
              <a:t>Работа сотрудников </a:t>
            </a:r>
            <a:r>
              <a:rPr lang="ru-RU" dirty="0" smtClean="0">
                <a:latin typeface="Corporate S Light" panose="02020500000000000000" pitchFamily="18" charset="0"/>
              </a:rPr>
              <a:t>АПМСП </a:t>
            </a:r>
            <a:r>
              <a:rPr lang="ru-RU" dirty="0">
                <a:latin typeface="Corporate S Light" panose="02020500000000000000" pitchFamily="18" charset="0"/>
              </a:rPr>
              <a:t>по коррекции на возмездной основе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8058150" y="2156995"/>
            <a:ext cx="3819525" cy="802450"/>
          </a:xfrm>
          <a:prstGeom prst="rect">
            <a:avLst/>
          </a:prstGeom>
          <a:solidFill>
            <a:srgbClr val="2CA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orporate S Light" panose="02020500000000000000" pitchFamily="18" charset="0"/>
              </a:rPr>
              <a:t>Запрос Доп. Материала для принятия решения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781675" y="3150000"/>
            <a:ext cx="6095999" cy="802450"/>
          </a:xfrm>
          <a:prstGeom prst="rect">
            <a:avLst/>
          </a:prstGeom>
          <a:solidFill>
            <a:srgbClr val="2CA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orporate S Light" panose="02020500000000000000" pitchFamily="18" charset="0"/>
              </a:rPr>
              <a:t>По Безопасности все Ок, плохая фин. модель</a:t>
            </a:r>
          </a:p>
        </p:txBody>
      </p:sp>
      <p:cxnSp>
        <p:nvCxnSpPr>
          <p:cNvPr id="7" name="Прямая со стрелкой 6"/>
          <p:cNvCxnSpPr>
            <a:stCxn id="2" idx="3"/>
            <a:endCxn id="4" idx="1"/>
          </p:cNvCxnSpPr>
          <p:nvPr/>
        </p:nvCxnSpPr>
        <p:spPr>
          <a:xfrm flipV="1">
            <a:off x="7624456" y="1620924"/>
            <a:ext cx="433694" cy="8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Соединительная линия уступом 8"/>
          <p:cNvCxnSpPr>
            <a:stCxn id="2" idx="3"/>
            <a:endCxn id="33" idx="1"/>
          </p:cNvCxnSpPr>
          <p:nvPr/>
        </p:nvCxnSpPr>
        <p:spPr>
          <a:xfrm>
            <a:off x="7624456" y="1629274"/>
            <a:ext cx="433694" cy="92894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5" idx="4"/>
          </p:cNvCxnSpPr>
          <p:nvPr/>
        </p:nvCxnSpPr>
        <p:spPr>
          <a:xfrm flipH="1">
            <a:off x="5236722" y="5272310"/>
            <a:ext cx="2831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H="1">
            <a:off x="3059071" y="5272310"/>
            <a:ext cx="2831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оединительная линия уступом 14"/>
          <p:cNvCxnSpPr>
            <a:stCxn id="28" idx="3"/>
            <a:endCxn id="31" idx="0"/>
          </p:cNvCxnSpPr>
          <p:nvPr/>
        </p:nvCxnSpPr>
        <p:spPr>
          <a:xfrm rot="10800000" flipH="1" flipV="1">
            <a:off x="688228" y="1589922"/>
            <a:ext cx="1100183" cy="2829677"/>
          </a:xfrm>
          <a:prstGeom prst="bentConnector4">
            <a:avLst>
              <a:gd name="adj1" fmla="val -20778"/>
              <a:gd name="adj2" fmla="val 5723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242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44298"/>
            <a:ext cx="12192000" cy="5013702"/>
          </a:xfrm>
          <a:prstGeom prst="rect">
            <a:avLst/>
          </a:prstGeom>
          <a:solidFill>
            <a:srgbClr val="AECB0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023060" y="5664885"/>
            <a:ext cx="41458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 smtClean="0">
              <a:solidFill>
                <a:schemeClr val="bg1"/>
              </a:solidFill>
              <a:latin typeface="ZWAdobeF" pitchFamily="2" charset="0"/>
              <a:cs typeface="ZWAdobeF" pitchFamily="2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ZWAdobeF" pitchFamily="2" charset="0"/>
                <a:cs typeface="ZWAdobeF" pitchFamily="2" charset="0"/>
              </a:rPr>
              <a:t> СПАСИБО ЗА ВНИМАНИЕ!</a:t>
            </a:r>
            <a:endParaRPr lang="ru-RU" sz="2400" dirty="0">
              <a:solidFill>
                <a:schemeClr val="bg1"/>
              </a:solidFill>
              <a:latin typeface="ZWAdobeF" pitchFamily="2" charset="0"/>
              <a:cs typeface="ZWAdobeF" pitchFamily="2" charset="0"/>
            </a:endParaRPr>
          </a:p>
        </p:txBody>
      </p:sp>
      <p:pic>
        <p:nvPicPr>
          <p:cNvPr id="7" name="Рисунок 6" descr="logo-long-green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99" r="37904" b="6268"/>
          <a:stretch>
            <a:fillRect/>
          </a:stretch>
        </p:blipFill>
        <p:spPr>
          <a:xfrm>
            <a:off x="4208536" y="680630"/>
            <a:ext cx="3879494" cy="9512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85669" y="5832308"/>
            <a:ext cx="9420225" cy="73316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846674" y="2425498"/>
            <a:ext cx="8425063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credit47.ru</a:t>
            </a:r>
          </a:p>
          <a:p>
            <a:pPr algn="ctr"/>
            <a:r>
              <a:rPr lang="ru-RU" sz="3400" dirty="0">
                <a:solidFill>
                  <a:schemeClr val="bg1"/>
                </a:solidFill>
              </a:rPr>
              <a:t>Санкт-Петербург, ул. Седова,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  <a:r>
              <a:rPr lang="ru-RU" sz="3400" dirty="0">
                <a:solidFill>
                  <a:schemeClr val="bg1"/>
                </a:solidFill>
              </a:rPr>
              <a:t>д. 11, офис 915</a:t>
            </a:r>
            <a:endParaRPr lang="en-US" sz="3400" dirty="0">
              <a:solidFill>
                <a:schemeClr val="bg1"/>
              </a:solidFill>
            </a:endParaRPr>
          </a:p>
          <a:p>
            <a:pPr algn="ctr"/>
            <a:r>
              <a:rPr lang="en-US" sz="3400" dirty="0">
                <a:solidFill>
                  <a:schemeClr val="bg1"/>
                </a:solidFill>
              </a:rPr>
              <a:t>market@credit47.ru</a:t>
            </a:r>
            <a:r>
              <a:rPr lang="ru-RU" sz="3400" dirty="0">
                <a:solidFill>
                  <a:schemeClr val="bg1"/>
                </a:solidFill>
              </a:rPr>
              <a:t/>
            </a:r>
            <a:br>
              <a:rPr lang="ru-RU" sz="3400" dirty="0">
                <a:solidFill>
                  <a:schemeClr val="bg1"/>
                </a:solidFill>
              </a:rPr>
            </a:br>
            <a:r>
              <a:rPr lang="ru-RU" sz="3400" dirty="0">
                <a:solidFill>
                  <a:schemeClr val="bg1"/>
                </a:solidFill>
              </a:rPr>
              <a:t> +7 (812) 309-46-88</a:t>
            </a:r>
            <a:endParaRPr lang="en-US" sz="3400" dirty="0">
              <a:solidFill>
                <a:schemeClr val="bg1"/>
              </a:solidFill>
            </a:endParaRPr>
          </a:p>
          <a:p>
            <a:pPr algn="ctr"/>
            <a:r>
              <a:rPr lang="en-US" sz="3400" dirty="0">
                <a:solidFill>
                  <a:schemeClr val="bg1"/>
                </a:solidFill>
              </a:rPr>
              <a:t> +7 (921) 385-46-07</a:t>
            </a:r>
            <a:endParaRPr lang="ru-RU" sz="3400" dirty="0">
              <a:solidFill>
                <a:schemeClr val="bg1"/>
              </a:solidFill>
            </a:endParaRP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7281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1724</TotalTime>
  <Words>824</Words>
  <Application>Microsoft Office PowerPoint</Application>
  <PresentationFormat>Произвольный</PresentationFormat>
  <Paragraphs>115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ОТЛИЧИЯ ОТ БАНКОВ </vt:lpstr>
      <vt:lpstr>Презентация PowerPoint</vt:lpstr>
      <vt:lpstr>ТРЕБОВАНИЯ К ЗАЕМЩИКАМ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процентах  написать  как дела. Текст убрать. Оставить оборот,инвестиции среднего предпринимательства и 30% с разбивкой</dc:title>
  <dc:creator>Ольга</dc:creator>
  <cp:lastModifiedBy>TCVETKOVA</cp:lastModifiedBy>
  <cp:revision>169</cp:revision>
  <dcterms:created xsi:type="dcterms:W3CDTF">2016-01-16T17:33:22Z</dcterms:created>
  <dcterms:modified xsi:type="dcterms:W3CDTF">2016-03-03T09:47:42Z</dcterms:modified>
</cp:coreProperties>
</file>