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D883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4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несколько совещательных органов с похожими названиями и функциями</a:t>
          </a: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трансформация существующих Координационных советов в совещательные органы, которые координируют, интегрируют и синхронизируют работу других коммуникационных площадок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B43A9F2A-CBDC-6842-9D8E-CDB4F56EF68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обмен информацией о текущей деятельности всех коммуникационных площадок и актуальных проблемах</a:t>
          </a:r>
        </a:p>
      </dgm:t>
    </dgm:pt>
    <dgm:pt modelId="{3F939924-125A-D746-9B5E-C25253AB6B98}" type="parTrans" cxnId="{55741C77-4035-7A46-91A3-EE2A178536D5}">
      <dgm:prSet/>
      <dgm:spPr/>
      <dgm:t>
        <a:bodyPr/>
        <a:lstStyle/>
        <a:p>
          <a:endParaRPr lang="ru-RU"/>
        </a:p>
      </dgm:t>
    </dgm:pt>
    <dgm:pt modelId="{71667CD8-7C19-2B43-BE8C-D1A776D4E1D9}" type="sibTrans" cxnId="{55741C77-4035-7A46-91A3-EE2A178536D5}">
      <dgm:prSet/>
      <dgm:spPr/>
      <dgm:t>
        <a:bodyPr/>
        <a:lstStyle/>
        <a:p>
          <a:endParaRPr lang="ru-RU"/>
        </a:p>
      </dgm:t>
    </dgm:pt>
    <dgm:pt modelId="{C9839ECF-2837-8C4C-B438-C05B03B17562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принимает решения о распределении сфер ответственности за решение проблем</a:t>
          </a:r>
        </a:p>
      </dgm:t>
    </dgm:pt>
    <dgm:pt modelId="{7F610CA1-5E1C-574A-8F98-D517CCA79125}" type="parTrans" cxnId="{4CE4BB64-60D1-1D40-A5BC-25E7747D70A2}">
      <dgm:prSet/>
      <dgm:spPr/>
      <dgm:t>
        <a:bodyPr/>
        <a:lstStyle/>
        <a:p>
          <a:endParaRPr lang="ru-RU"/>
        </a:p>
      </dgm:t>
    </dgm:pt>
    <dgm:pt modelId="{48890700-0636-BD48-985E-BEA453DD046F}" type="sibTrans" cxnId="{4CE4BB64-60D1-1D40-A5BC-25E7747D70A2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Общественный Совет по инвестиционному климату и развитию малого и среднего предпринимательства в городе Орске, Оренбургской области</a:t>
          </a: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5FCC21BA-82EE-BD4D-AF6D-9B722DD9FF15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определяет стратегические задачи для выстраивания эффективной коммуникации органов МСУ с бизнес-сообществом</a:t>
          </a:r>
        </a:p>
      </dgm:t>
    </dgm:pt>
    <dgm:pt modelId="{E539B641-5CE3-0E40-AA86-F9C49CF1F9A9}" type="parTrans" cxnId="{C9324F88-3E98-F94B-9C53-FB00965DF0C1}">
      <dgm:prSet/>
      <dgm:spPr/>
      <dgm:t>
        <a:bodyPr/>
        <a:lstStyle/>
        <a:p>
          <a:endParaRPr lang="ru-RU"/>
        </a:p>
      </dgm:t>
    </dgm:pt>
    <dgm:pt modelId="{74339258-9DE7-BB48-9BBC-BD2C6E44FC34}" type="sibTrans" cxnId="{C9324F88-3E98-F94B-9C53-FB00965DF0C1}">
      <dgm:prSet/>
      <dgm:spPr/>
      <dgm:t>
        <a:bodyPr/>
        <a:lstStyle/>
        <a:p>
          <a:endParaRPr lang="ru-RU"/>
        </a:p>
      </dgm:t>
    </dgm:pt>
    <dgm:pt modelId="{2CAEC29A-F043-594A-B231-ED7DFC1C2DC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представители всех существующих коммуникационных площадок + представители ассоциаций предпринимателей и субъектов МСП</a:t>
          </a:r>
        </a:p>
      </dgm:t>
    </dgm:pt>
    <dgm:pt modelId="{D290A54F-5024-AB43-B45B-355E1F909451}" type="sibTrans" cxnId="{69BA335B-1CD3-3E40-BE8D-8F8791590D79}">
      <dgm:prSet/>
      <dgm:spPr/>
      <dgm:t>
        <a:bodyPr/>
        <a:lstStyle/>
        <a:p>
          <a:endParaRPr lang="ru-RU"/>
        </a:p>
      </dgm:t>
    </dgm:pt>
    <dgm:pt modelId="{00CC171D-2BE1-4D4F-90D9-A4DE2E67DC8E}" type="parTrans" cxnId="{69BA335B-1CD3-3E40-BE8D-8F8791590D79}">
      <dgm:prSet/>
      <dgm:spPr/>
      <dgm:t>
        <a:bodyPr/>
        <a:lstStyle/>
        <a:p>
          <a:endParaRPr lang="ru-RU"/>
        </a:p>
      </dgm:t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FFAE3A0D-4B37-BF48-A32B-300EA2F92EDD}" type="presOf" srcId="{5FCC21BA-82EE-BD4D-AF6D-9B722DD9FF15}" destId="{FC70E2FC-0D46-C446-84DA-3FA7A2E922E3}" srcOrd="0" destOrd="4" presId="urn:microsoft.com/office/officeart/2008/layout/PictureStrips"/>
    <dgm:cxn modelId="{A0869B40-0126-3840-B27E-D633E8221203}" type="presOf" srcId="{2CAEC29A-F043-594A-B231-ED7DFC1C2DC6}" destId="{FC70E2FC-0D46-C446-84DA-3FA7A2E922E3}" srcOrd="0" destOrd="1" presId="urn:microsoft.com/office/officeart/2008/layout/PictureStrips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69BA335B-1CD3-3E40-BE8D-8F8791590D79}" srcId="{5258C678-E35E-BF4B-83D5-267F3145DDE7}" destId="{2CAEC29A-F043-594A-B231-ED7DFC1C2DC6}" srcOrd="0" destOrd="0" parTransId="{00CC171D-2BE1-4D4F-90D9-A4DE2E67DC8E}" sibTransId="{D290A54F-5024-AB43-B45B-355E1F909451}"/>
    <dgm:cxn modelId="{4CE4BB64-60D1-1D40-A5BC-25E7747D70A2}" srcId="{5258C678-E35E-BF4B-83D5-267F3145DDE7}" destId="{C9839ECF-2837-8C4C-B438-C05B03B17562}" srcOrd="2" destOrd="0" parTransId="{7F610CA1-5E1C-574A-8F98-D517CCA79125}" sibTransId="{48890700-0636-BD48-985E-BEA453DD046F}"/>
    <dgm:cxn modelId="{55741C77-4035-7A46-91A3-EE2A178536D5}" srcId="{5258C678-E35E-BF4B-83D5-267F3145DDE7}" destId="{B43A9F2A-CBDC-6842-9D8E-CDB4F56EF686}" srcOrd="1" destOrd="0" parTransId="{3F939924-125A-D746-9B5E-C25253AB6B98}" sibTransId="{71667CD8-7C19-2B43-BE8C-D1A776D4E1D9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42939084-B352-CB40-A879-C8167975F2EA}" type="presOf" srcId="{B43A9F2A-CBDC-6842-9D8E-CDB4F56EF686}" destId="{FC70E2FC-0D46-C446-84DA-3FA7A2E922E3}" srcOrd="0" destOrd="2" presId="urn:microsoft.com/office/officeart/2008/layout/PictureStrips"/>
    <dgm:cxn modelId="{C9324F88-3E98-F94B-9C53-FB00965DF0C1}" srcId="{5258C678-E35E-BF4B-83D5-267F3145DDE7}" destId="{5FCC21BA-82EE-BD4D-AF6D-9B722DD9FF15}" srcOrd="3" destOrd="0" parTransId="{E539B641-5CE3-0E40-AA86-F9C49CF1F9A9}" sibTransId="{74339258-9DE7-BB48-9BBC-BD2C6E44FC34}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079DD9DE-9B5A-FB40-BAD3-75D0CDC782B0}" type="presOf" srcId="{C9839ECF-2837-8C4C-B438-C05B03B17562}" destId="{FC70E2FC-0D46-C446-84DA-3FA7A2E922E3}" srcOrd="0" destOrd="3" presId="urn:microsoft.com/office/officeart/2008/layout/PictureStrips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dirty="0">
              <a:latin typeface="Arial" panose="020B0604020202020204" pitchFamily="34" charset="0"/>
              <a:cs typeface="Arial" panose="020B0604020202020204" pitchFamily="34" charset="0"/>
            </a:rPr>
            <a:t>дефицит доверия между предпринимателями и органами МСУ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полное делегирование бизнес-сообществу (при участии активной общественности) разработки мастер-плана развития районного центра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разработка мастер-плана центра г. Нейвердал, муниципалитет Хеллендоорн, Нидерланды.</a:t>
          </a: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384133BA-D2A0-A242-BC4D-1FFEB9FECCA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работа над мастер-планом делегируется местным жителям, владельцам недвижимости и заинтересованным НКО</a:t>
          </a:r>
        </a:p>
      </dgm:t>
    </dgm:pt>
    <dgm:pt modelId="{75F6C8AD-FAE7-E647-BEBA-A462B0A63950}" type="parTrans" cxnId="{F5656D6A-C2AE-B045-805F-90EBD328469B}">
      <dgm:prSet/>
      <dgm:spPr/>
    </dgm:pt>
    <dgm:pt modelId="{C54068AD-200C-1741-A10E-C5C294B0341B}" type="sibTrans" cxnId="{F5656D6A-C2AE-B045-805F-90EBD328469B}">
      <dgm:prSet/>
      <dgm:spPr/>
    </dgm:pt>
    <dgm:pt modelId="{A23F2252-AD48-854F-8BC9-354DA1EDEB0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проводится презентация мастер-плана для муниципалитета</a:t>
          </a:r>
        </a:p>
      </dgm:t>
    </dgm:pt>
    <dgm:pt modelId="{F9E833BF-D81C-BD4D-A75C-3E8F15F030E5}" type="parTrans" cxnId="{74098551-F2AB-D340-ADE0-6E005D9A491E}">
      <dgm:prSet/>
      <dgm:spPr/>
    </dgm:pt>
    <dgm:pt modelId="{B12296C5-3028-EB45-AA11-54D3614FFEE7}" type="sibTrans" cxnId="{74098551-F2AB-D340-ADE0-6E005D9A491E}">
      <dgm:prSet/>
      <dgm:spPr/>
    </dgm:pt>
    <dgm:pt modelId="{08CB7335-C84A-804C-9832-DDB905E2F4FD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после презентации мастер-план выносится на голосование местного совета депутатов</a:t>
          </a:r>
        </a:p>
      </dgm:t>
    </dgm:pt>
    <dgm:pt modelId="{29984718-DE74-2A4F-9D83-570CCB867258}" type="parTrans" cxnId="{DC6F4436-72A8-F346-AC61-5DC0BC054A33}">
      <dgm:prSet/>
      <dgm:spPr/>
    </dgm:pt>
    <dgm:pt modelId="{D1C4F658-3B65-9441-B1EA-6E0B0F6EF4AE}" type="sibTrans" cxnId="{DC6F4436-72A8-F346-AC61-5DC0BC054A33}">
      <dgm:prSet/>
      <dgm:spPr/>
    </dgm:pt>
    <dgm:pt modelId="{F27B9C33-E418-344B-8FFB-B162AB4C0124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муниципалитет заранее обозначает все возможные ограничения</a:t>
          </a:r>
        </a:p>
      </dgm:t>
    </dgm:pt>
    <dgm:pt modelId="{CE841D03-204E-E645-B1FE-FE940FAF6277}" type="parTrans" cxnId="{9888F16D-FD90-A64F-B63B-4861B542DDF7}">
      <dgm:prSet/>
      <dgm:spPr/>
    </dgm:pt>
    <dgm:pt modelId="{34F1B9CC-B58A-704D-ADED-458F1BA5DB24}" type="sibTrans" cxnId="{9888F16D-FD90-A64F-B63B-4861B542DDF7}">
      <dgm:prSet/>
      <dgm:spPr/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A639B031-A079-D34D-B3D0-CA5FA3F11F0B}" type="presOf" srcId="{08CB7335-C84A-804C-9832-DDB905E2F4FD}" destId="{FC70E2FC-0D46-C446-84DA-3FA7A2E922E3}" srcOrd="0" destOrd="4" presId="urn:microsoft.com/office/officeart/2008/layout/PictureStrips"/>
    <dgm:cxn modelId="{DC6F4436-72A8-F346-AC61-5DC0BC054A33}" srcId="{5258C678-E35E-BF4B-83D5-267F3145DDE7}" destId="{08CB7335-C84A-804C-9832-DDB905E2F4FD}" srcOrd="3" destOrd="0" parTransId="{29984718-DE74-2A4F-9D83-570CCB867258}" sibTransId="{D1C4F658-3B65-9441-B1EA-6E0B0F6EF4AE}"/>
    <dgm:cxn modelId="{74098551-F2AB-D340-ADE0-6E005D9A491E}" srcId="{5258C678-E35E-BF4B-83D5-267F3145DDE7}" destId="{A23F2252-AD48-854F-8BC9-354DA1EDEB0B}" srcOrd="2" destOrd="0" parTransId="{F9E833BF-D81C-BD4D-A75C-3E8F15F030E5}" sibTransId="{B12296C5-3028-EB45-AA11-54D3614FFEE7}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25584154-8E5E-D643-9F30-C10CEA6B9E86}" type="presOf" srcId="{384133BA-D2A0-A242-BC4D-1FFEB9FECCA6}" destId="{FC70E2FC-0D46-C446-84DA-3FA7A2E922E3}" srcOrd="0" destOrd="2" presId="urn:microsoft.com/office/officeart/2008/layout/PictureStrips"/>
    <dgm:cxn modelId="{F5656D6A-C2AE-B045-805F-90EBD328469B}" srcId="{5258C678-E35E-BF4B-83D5-267F3145DDE7}" destId="{384133BA-D2A0-A242-BC4D-1FFEB9FECCA6}" srcOrd="1" destOrd="0" parTransId="{75F6C8AD-FAE7-E647-BEBA-A462B0A63950}" sibTransId="{C54068AD-200C-1741-A10E-C5C294B0341B}"/>
    <dgm:cxn modelId="{9888F16D-FD90-A64F-B63B-4861B542DDF7}" srcId="{5258C678-E35E-BF4B-83D5-267F3145DDE7}" destId="{F27B9C33-E418-344B-8FFB-B162AB4C0124}" srcOrd="0" destOrd="0" parTransId="{CE841D03-204E-E645-B1FE-FE940FAF6277}" sibTransId="{34F1B9CC-B58A-704D-ADED-458F1BA5DB24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2D06A88C-2FA2-F34B-8D28-FDD46B94C609}" type="presOf" srcId="{F27B9C33-E418-344B-8FFB-B162AB4C0124}" destId="{FC70E2FC-0D46-C446-84DA-3FA7A2E922E3}" srcOrd="0" destOrd="1" presId="urn:microsoft.com/office/officeart/2008/layout/PictureStrips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6138D8AF-4EA2-B44B-8FF7-286AAB28C5BF}" type="presOf" srcId="{A23F2252-AD48-854F-8BC9-354DA1EDEB0B}" destId="{FC70E2FC-0D46-C446-84DA-3FA7A2E922E3}" srcOrd="0" destOrd="3" presId="urn:microsoft.com/office/officeart/2008/layout/PictureStrips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формальная разработка и внедрение стандарта без привлечения предпринимательского сообщества</a:t>
          </a: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внедрения стандарта как способ активизации взаимодействия с представителями бизнес-сообщества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B43A9F2A-CBDC-6842-9D8E-CDB4F56EF68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прозрачная процедура ОРВ проектов НПА</a:t>
          </a:r>
        </a:p>
      </dgm:t>
    </dgm:pt>
    <dgm:pt modelId="{3F939924-125A-D746-9B5E-C25253AB6B98}" type="parTrans" cxnId="{55741C77-4035-7A46-91A3-EE2A178536D5}">
      <dgm:prSet/>
      <dgm:spPr/>
      <dgm:t>
        <a:bodyPr/>
        <a:lstStyle/>
        <a:p>
          <a:endParaRPr lang="ru-RU"/>
        </a:p>
      </dgm:t>
    </dgm:pt>
    <dgm:pt modelId="{71667CD8-7C19-2B43-BE8C-D1A776D4E1D9}" type="sibTrans" cxnId="{55741C77-4035-7A46-91A3-EE2A178536D5}">
      <dgm:prSet/>
      <dgm:spPr/>
      <dgm:t>
        <a:bodyPr/>
        <a:lstStyle/>
        <a:p>
          <a:endParaRPr lang="ru-RU"/>
        </a:p>
      </dgm:t>
    </dgm:pt>
    <dgm:pt modelId="{C9839ECF-2837-8C4C-B438-C05B03B17562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ежегодное инвестиционное послание главы муниципального образования </a:t>
          </a:r>
        </a:p>
      </dgm:t>
    </dgm:pt>
    <dgm:pt modelId="{7F610CA1-5E1C-574A-8F98-D517CCA79125}" type="parTrans" cxnId="{4CE4BB64-60D1-1D40-A5BC-25E7747D70A2}">
      <dgm:prSet/>
      <dgm:spPr/>
      <dgm:t>
        <a:bodyPr/>
        <a:lstStyle/>
        <a:p>
          <a:endParaRPr lang="ru-RU"/>
        </a:p>
      </dgm:t>
    </dgm:pt>
    <dgm:pt modelId="{48890700-0636-BD48-985E-BEA453DD046F}" type="sibTrans" cxnId="{4CE4BB64-60D1-1D40-A5BC-25E7747D70A2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стандарты муниципальных образований Республики Алтай</a:t>
          </a: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5FCC21BA-82EE-BD4D-AF6D-9B722DD9FF15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наличие мониторинговой группы, состоящей из предпринимателей, и отслеживающей выполнение положений стандарта и возможные нарушения</a:t>
          </a:r>
        </a:p>
      </dgm:t>
    </dgm:pt>
    <dgm:pt modelId="{E539B641-5CE3-0E40-AA86-F9C49CF1F9A9}" type="parTrans" cxnId="{C9324F88-3E98-F94B-9C53-FB00965DF0C1}">
      <dgm:prSet/>
      <dgm:spPr/>
      <dgm:t>
        <a:bodyPr/>
        <a:lstStyle/>
        <a:p>
          <a:endParaRPr lang="ru-RU"/>
        </a:p>
      </dgm:t>
    </dgm:pt>
    <dgm:pt modelId="{74339258-9DE7-BB48-9BBC-BD2C6E44FC34}" type="sibTrans" cxnId="{C9324F88-3E98-F94B-9C53-FB00965DF0C1}">
      <dgm:prSet/>
      <dgm:spPr/>
      <dgm:t>
        <a:bodyPr/>
        <a:lstStyle/>
        <a:p>
          <a:endParaRPr lang="ru-RU"/>
        </a:p>
      </dgm:t>
    </dgm:pt>
    <dgm:pt modelId="{2CAEC29A-F043-594A-B231-ED7DFC1C2DC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сопровождение инвестиционных проектов по принципу «одного окна»</a:t>
          </a:r>
        </a:p>
      </dgm:t>
    </dgm:pt>
    <dgm:pt modelId="{D290A54F-5024-AB43-B45B-355E1F909451}" type="sibTrans" cxnId="{69BA335B-1CD3-3E40-BE8D-8F8791590D79}">
      <dgm:prSet/>
      <dgm:spPr/>
      <dgm:t>
        <a:bodyPr/>
        <a:lstStyle/>
        <a:p>
          <a:endParaRPr lang="ru-RU"/>
        </a:p>
      </dgm:t>
    </dgm:pt>
    <dgm:pt modelId="{00CC171D-2BE1-4D4F-90D9-A4DE2E67DC8E}" type="parTrans" cxnId="{69BA335B-1CD3-3E40-BE8D-8F8791590D79}">
      <dgm:prSet/>
      <dgm:spPr/>
      <dgm:t>
        <a:bodyPr/>
        <a:lstStyle/>
        <a:p>
          <a:endParaRPr lang="ru-RU"/>
        </a:p>
      </dgm:t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FFAE3A0D-4B37-BF48-A32B-300EA2F92EDD}" type="presOf" srcId="{5FCC21BA-82EE-BD4D-AF6D-9B722DD9FF15}" destId="{FC70E2FC-0D46-C446-84DA-3FA7A2E922E3}" srcOrd="0" destOrd="4" presId="urn:microsoft.com/office/officeart/2008/layout/PictureStrips"/>
    <dgm:cxn modelId="{A0869B40-0126-3840-B27E-D633E8221203}" type="presOf" srcId="{2CAEC29A-F043-594A-B231-ED7DFC1C2DC6}" destId="{FC70E2FC-0D46-C446-84DA-3FA7A2E922E3}" srcOrd="0" destOrd="1" presId="urn:microsoft.com/office/officeart/2008/layout/PictureStrips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69BA335B-1CD3-3E40-BE8D-8F8791590D79}" srcId="{5258C678-E35E-BF4B-83D5-267F3145DDE7}" destId="{2CAEC29A-F043-594A-B231-ED7DFC1C2DC6}" srcOrd="0" destOrd="0" parTransId="{00CC171D-2BE1-4D4F-90D9-A4DE2E67DC8E}" sibTransId="{D290A54F-5024-AB43-B45B-355E1F909451}"/>
    <dgm:cxn modelId="{4CE4BB64-60D1-1D40-A5BC-25E7747D70A2}" srcId="{5258C678-E35E-BF4B-83D5-267F3145DDE7}" destId="{C9839ECF-2837-8C4C-B438-C05B03B17562}" srcOrd="2" destOrd="0" parTransId="{7F610CA1-5E1C-574A-8F98-D517CCA79125}" sibTransId="{48890700-0636-BD48-985E-BEA453DD046F}"/>
    <dgm:cxn modelId="{55741C77-4035-7A46-91A3-EE2A178536D5}" srcId="{5258C678-E35E-BF4B-83D5-267F3145DDE7}" destId="{B43A9F2A-CBDC-6842-9D8E-CDB4F56EF686}" srcOrd="1" destOrd="0" parTransId="{3F939924-125A-D746-9B5E-C25253AB6B98}" sibTransId="{71667CD8-7C19-2B43-BE8C-D1A776D4E1D9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42939084-B352-CB40-A879-C8167975F2EA}" type="presOf" srcId="{B43A9F2A-CBDC-6842-9D8E-CDB4F56EF686}" destId="{FC70E2FC-0D46-C446-84DA-3FA7A2E922E3}" srcOrd="0" destOrd="2" presId="urn:microsoft.com/office/officeart/2008/layout/PictureStrips"/>
    <dgm:cxn modelId="{C9324F88-3E98-F94B-9C53-FB00965DF0C1}" srcId="{5258C678-E35E-BF4B-83D5-267F3145DDE7}" destId="{5FCC21BA-82EE-BD4D-AF6D-9B722DD9FF15}" srcOrd="3" destOrd="0" parTransId="{E539B641-5CE3-0E40-AA86-F9C49CF1F9A9}" sibTransId="{74339258-9DE7-BB48-9BBC-BD2C6E44FC34}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079DD9DE-9B5A-FB40-BAD3-75D0CDC782B0}" type="presOf" srcId="{C9839ECF-2837-8C4C-B438-C05B03B17562}" destId="{FC70E2FC-0D46-C446-84DA-3FA7A2E922E3}" srcOrd="0" destOrd="3" presId="urn:microsoft.com/office/officeart/2008/layout/PictureStrips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ограниченные ресурсы для информирования, большое количество онлайн-каналов коммуникации с предпринимателями</a:t>
          </a: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Интернет-ресурса с информацией о существующих инструментах поддержки и функционирующих каналах коммуникации с органами местного самоуправления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Интернет-страница содержит:</a:t>
          </a:r>
          <a:endParaRPr lang="ru-RU" sz="1800" b="1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B43A9F2A-CBDC-6842-9D8E-CDB4F56EF68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навигация по другим интернет-сайтам, группам в соцсетях и чатам в популярных мессенджерах</a:t>
          </a:r>
        </a:p>
      </dgm:t>
    </dgm:pt>
    <dgm:pt modelId="{3F939924-125A-D746-9B5E-C25253AB6B98}" type="parTrans" cxnId="{55741C77-4035-7A46-91A3-EE2A178536D5}">
      <dgm:prSet/>
      <dgm:spPr/>
      <dgm:t>
        <a:bodyPr/>
        <a:lstStyle/>
        <a:p>
          <a:endParaRPr lang="ru-RU"/>
        </a:p>
      </dgm:t>
    </dgm:pt>
    <dgm:pt modelId="{71667CD8-7C19-2B43-BE8C-D1A776D4E1D9}" type="sibTrans" cxnId="{55741C77-4035-7A46-91A3-EE2A178536D5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тернет-сайт об инвестиционной деятельности «Инвестиционный паспорт города Братска», Интернет-страницы стандартов муниципальных образований Республики Алтай</a:t>
          </a: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2CAEC29A-F043-594A-B231-ED7DFC1C2DC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понятные пошаговые инструкции (инфографика) об использовании каналов коммуникации для разрешения вопросов и получения консультативной поддержки</a:t>
          </a:r>
        </a:p>
      </dgm:t>
    </dgm:pt>
    <dgm:pt modelId="{D290A54F-5024-AB43-B45B-355E1F909451}" type="sibTrans" cxnId="{69BA335B-1CD3-3E40-BE8D-8F8791590D79}">
      <dgm:prSet/>
      <dgm:spPr/>
      <dgm:t>
        <a:bodyPr/>
        <a:lstStyle/>
        <a:p>
          <a:endParaRPr lang="ru-RU"/>
        </a:p>
      </dgm:t>
    </dgm:pt>
    <dgm:pt modelId="{00CC171D-2BE1-4D4F-90D9-A4DE2E67DC8E}" type="parTrans" cxnId="{69BA335B-1CD3-3E40-BE8D-8F8791590D79}">
      <dgm:prSet/>
      <dgm:spPr/>
      <dgm:t>
        <a:bodyPr/>
        <a:lstStyle/>
        <a:p>
          <a:endParaRPr lang="ru-RU"/>
        </a:p>
      </dgm:t>
    </dgm:pt>
    <dgm:pt modelId="{FF827818-DC7E-7846-8E6B-6FB8BFD5D992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интерактивное взаимодействие и обратная связь</a:t>
          </a:r>
        </a:p>
      </dgm:t>
    </dgm:pt>
    <dgm:pt modelId="{8A76E51C-B5CE-4047-B835-A12C8BF842AB}" type="parTrans" cxnId="{F0DB57A0-C822-2541-B648-A42C31C246EB}">
      <dgm:prSet/>
      <dgm:spPr/>
      <dgm:t>
        <a:bodyPr/>
        <a:lstStyle/>
        <a:p>
          <a:endParaRPr lang="ru-RU"/>
        </a:p>
      </dgm:t>
    </dgm:pt>
    <dgm:pt modelId="{0F25130C-4F86-B948-A618-313A2752AB2A}" type="sibTrans" cxnId="{F0DB57A0-C822-2541-B648-A42C31C246EB}">
      <dgm:prSet/>
      <dgm:spPr/>
      <dgm:t>
        <a:bodyPr/>
        <a:lstStyle/>
        <a:p>
          <a:endParaRPr lang="ru-RU"/>
        </a:p>
      </dgm:t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F413D631-E763-1848-9213-7122CD5000E8}" type="presOf" srcId="{FF827818-DC7E-7846-8E6B-6FB8BFD5D992}" destId="{FC70E2FC-0D46-C446-84DA-3FA7A2E922E3}" srcOrd="0" destOrd="3" presId="urn:microsoft.com/office/officeart/2008/layout/PictureStrips"/>
    <dgm:cxn modelId="{A0869B40-0126-3840-B27E-D633E8221203}" type="presOf" srcId="{2CAEC29A-F043-594A-B231-ED7DFC1C2DC6}" destId="{FC70E2FC-0D46-C446-84DA-3FA7A2E922E3}" srcOrd="0" destOrd="1" presId="urn:microsoft.com/office/officeart/2008/layout/PictureStrips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69BA335B-1CD3-3E40-BE8D-8F8791590D79}" srcId="{5258C678-E35E-BF4B-83D5-267F3145DDE7}" destId="{2CAEC29A-F043-594A-B231-ED7DFC1C2DC6}" srcOrd="0" destOrd="0" parTransId="{00CC171D-2BE1-4D4F-90D9-A4DE2E67DC8E}" sibTransId="{D290A54F-5024-AB43-B45B-355E1F909451}"/>
    <dgm:cxn modelId="{55741C77-4035-7A46-91A3-EE2A178536D5}" srcId="{5258C678-E35E-BF4B-83D5-267F3145DDE7}" destId="{B43A9F2A-CBDC-6842-9D8E-CDB4F56EF686}" srcOrd="1" destOrd="0" parTransId="{3F939924-125A-D746-9B5E-C25253AB6B98}" sibTransId="{71667CD8-7C19-2B43-BE8C-D1A776D4E1D9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42939084-B352-CB40-A879-C8167975F2EA}" type="presOf" srcId="{B43A9F2A-CBDC-6842-9D8E-CDB4F56EF686}" destId="{FC70E2FC-0D46-C446-84DA-3FA7A2E922E3}" srcOrd="0" destOrd="2" presId="urn:microsoft.com/office/officeart/2008/layout/PictureStrips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F0DB57A0-C822-2541-B648-A42C31C246EB}" srcId="{5258C678-E35E-BF4B-83D5-267F3145DDE7}" destId="{FF827818-DC7E-7846-8E6B-6FB8BFD5D992}" srcOrd="2" destOrd="0" parTransId="{8A76E51C-B5CE-4047-B835-A12C8BF842AB}" sibTransId="{0F25130C-4F86-B948-A618-313A2752AB2A}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dirty="0">
              <a:latin typeface="Arial" panose="020B0604020202020204" pitchFamily="34" charset="0"/>
              <a:cs typeface="Arial" panose="020B0604020202020204" pitchFamily="34" charset="0"/>
            </a:rPr>
            <a:t>отсутствие 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«локального патриотизма» и чувства причастности к местному сообществу</a:t>
          </a: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ежегодный форум с участием представителей органов МСУ, предпринимателей, экспертов и местных жителей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Красноярский городской форум, Форум северных муниципалитетов, муниципальный инвестиционный форум Сургутского района «Бизнес и власть: полный контакт»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0E962E98-F31D-E549-921A-2CF4E335A60F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обсуждение текущих проблем муниципального образования</a:t>
          </a:r>
        </a:p>
      </dgm:t>
    </dgm:pt>
    <dgm:pt modelId="{498BF4F5-4DDB-F948-9886-24570998EEC2}" type="parTrans" cxnId="{AEAA52FC-D3FD-7144-94EA-4914781C3AA2}">
      <dgm:prSet/>
      <dgm:spPr/>
    </dgm:pt>
    <dgm:pt modelId="{C6755915-10A2-1544-AE49-60C24987B47B}" type="sibTrans" cxnId="{AEAA52FC-D3FD-7144-94EA-4914781C3AA2}">
      <dgm:prSet/>
      <dgm:spPr/>
    </dgm:pt>
    <dgm:pt modelId="{A2C163A8-70AD-544D-8B27-90DA9E8D7FBD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24A019-2E30-E748-9454-C72C1372316B}" type="parTrans" cxnId="{CE396981-1468-1E4E-8675-EF514371256A}">
      <dgm:prSet/>
      <dgm:spPr/>
    </dgm:pt>
    <dgm:pt modelId="{40DA9998-6AC5-0D4F-87ED-3994A6B125BE}" type="sibTrans" cxnId="{CE396981-1468-1E4E-8675-EF514371256A}">
      <dgm:prSet/>
      <dgm:spPr/>
    </dgm:pt>
    <dgm:pt modelId="{74EB4EEF-1EEF-EE40-82ED-97EC13917DD1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отчет о развитии МСП</a:t>
          </a:r>
        </a:p>
      </dgm:t>
    </dgm:pt>
    <dgm:pt modelId="{01C0C634-0FC9-CA45-9652-CB812060223B}" type="parTrans" cxnId="{29801D63-A0F6-C343-A53E-2C3B14B06C14}">
      <dgm:prSet/>
      <dgm:spPr/>
    </dgm:pt>
    <dgm:pt modelId="{FC8A48CF-C5FC-6740-A8C7-6AE8C6593F68}" type="sibTrans" cxnId="{29801D63-A0F6-C343-A53E-2C3B14B06C14}">
      <dgm:prSet/>
      <dgm:spPr/>
    </dgm:pt>
    <dgm:pt modelId="{B73B006D-28C6-1349-BF2D-5B142460F00E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обсуждение стратегических направлений развития муниципального образования</a:t>
          </a:r>
        </a:p>
      </dgm:t>
    </dgm:pt>
    <dgm:pt modelId="{4B5363B8-E5FE-2E4B-A783-C5A9C4AF6627}" type="parTrans" cxnId="{D4FD88E0-04AD-B94C-9BD1-F67DF08CAE4C}">
      <dgm:prSet/>
      <dgm:spPr/>
    </dgm:pt>
    <dgm:pt modelId="{BC4F56B1-FB30-834F-8EBA-EAC4B26BC038}" type="sibTrans" cxnId="{D4FD88E0-04AD-B94C-9BD1-F67DF08CAE4C}">
      <dgm:prSet/>
      <dgm:spPr/>
    </dgm:pt>
    <dgm:pt modelId="{8D13E954-2434-2B4C-9908-2F87083FAC9C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мероприятия-спутники во всех поселениях муниципального района на базе существующих муниципальных площадок (библиотеки, дома культуры)</a:t>
          </a:r>
        </a:p>
      </dgm:t>
    </dgm:pt>
    <dgm:pt modelId="{CD16DCC9-AE33-9448-B26A-2A54D8DB6995}" type="parTrans" cxnId="{CCDB45E9-DE78-B34C-B251-D24F9D8ABBD9}">
      <dgm:prSet/>
      <dgm:spPr/>
    </dgm:pt>
    <dgm:pt modelId="{593D0688-34AC-EC43-8855-77E8C17127E8}" type="sibTrans" cxnId="{CCDB45E9-DE78-B34C-B251-D24F9D8ABBD9}">
      <dgm:prSet/>
      <dgm:spPr/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F9DAE119-4A9E-7E42-9373-7F7BB9179583}" type="presOf" srcId="{8D13E954-2434-2B4C-9908-2F87083FAC9C}" destId="{FC70E2FC-0D46-C446-84DA-3FA7A2E922E3}" srcOrd="0" destOrd="4" presId="urn:microsoft.com/office/officeart/2008/layout/PictureStrips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29801D63-A0F6-C343-A53E-2C3B14B06C14}" srcId="{5258C678-E35E-BF4B-83D5-267F3145DDE7}" destId="{74EB4EEF-1EEF-EE40-82ED-97EC13917DD1}" srcOrd="0" destOrd="0" parTransId="{01C0C634-0FC9-CA45-9652-CB812060223B}" sibTransId="{FC8A48CF-C5FC-6740-A8C7-6AE8C6593F68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CE396981-1468-1E4E-8675-EF514371256A}" srcId="{5258C678-E35E-BF4B-83D5-267F3145DDE7}" destId="{A2C163A8-70AD-544D-8B27-90DA9E8D7FBD}" srcOrd="4" destOrd="0" parTransId="{8624A019-2E30-E748-9454-C72C1372316B}" sibTransId="{40DA9998-6AC5-0D4F-87ED-3994A6B125BE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9B1DDF85-7ABD-734A-8131-A18C61134A2E}" type="presOf" srcId="{0E962E98-F31D-E549-921A-2CF4E335A60F}" destId="{FC70E2FC-0D46-C446-84DA-3FA7A2E922E3}" srcOrd="0" destOrd="2" presId="urn:microsoft.com/office/officeart/2008/layout/PictureStrips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D4FD88E0-04AD-B94C-9BD1-F67DF08CAE4C}" srcId="{5258C678-E35E-BF4B-83D5-267F3145DDE7}" destId="{B73B006D-28C6-1349-BF2D-5B142460F00E}" srcOrd="2" destOrd="0" parTransId="{4B5363B8-E5FE-2E4B-A783-C5A9C4AF6627}" sibTransId="{BC4F56B1-FB30-834F-8EBA-EAC4B26BC038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CCDB45E9-DE78-B34C-B251-D24F9D8ABBD9}" srcId="{5258C678-E35E-BF4B-83D5-267F3145DDE7}" destId="{8D13E954-2434-2B4C-9908-2F87083FAC9C}" srcOrd="3" destOrd="0" parTransId="{CD16DCC9-AE33-9448-B26A-2A54D8DB6995}" sibTransId="{593D0688-34AC-EC43-8855-77E8C17127E8}"/>
    <dgm:cxn modelId="{D1AD82EA-0133-8B4E-A124-BDE5DDD2ACE6}" type="presOf" srcId="{74EB4EEF-1EEF-EE40-82ED-97EC13917DD1}" destId="{FC70E2FC-0D46-C446-84DA-3FA7A2E922E3}" srcOrd="0" destOrd="1" presId="urn:microsoft.com/office/officeart/2008/layout/PictureStrips"/>
    <dgm:cxn modelId="{6219F8F6-71F9-6242-B3FA-867620F5117D}" type="presOf" srcId="{A2C163A8-70AD-544D-8B27-90DA9E8D7FBD}" destId="{FC70E2FC-0D46-C446-84DA-3FA7A2E922E3}" srcOrd="0" destOrd="5" presId="urn:microsoft.com/office/officeart/2008/layout/PictureStrips"/>
    <dgm:cxn modelId="{A689A7F9-4507-A748-8F7C-9A264C2230FF}" type="presOf" srcId="{B73B006D-28C6-1349-BF2D-5B142460F00E}" destId="{FC70E2FC-0D46-C446-84DA-3FA7A2E922E3}" srcOrd="0" destOrd="3" presId="urn:microsoft.com/office/officeart/2008/layout/PictureStrips"/>
    <dgm:cxn modelId="{AEAA52FC-D3FD-7144-94EA-4914781C3AA2}" srcId="{5258C678-E35E-BF4B-83D5-267F3145DDE7}" destId="{0E962E98-F31D-E549-921A-2CF4E335A60F}" srcOrd="1" destOrd="0" parTransId="{498BF4F5-4DDB-F948-9886-24570998EEC2}" sibTransId="{C6755915-10A2-1544-AE49-60C24987B47B}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dirty="0">
              <a:latin typeface="Arial" panose="020B0604020202020204" pitchFamily="34" charset="0"/>
              <a:cs typeface="Arial" panose="020B0604020202020204" pitchFamily="34" charset="0"/>
            </a:rPr>
            <a:t>слабая вовлеченность молодежи в предпринимательскую деятельность, отток молодого населения, ухудшение инвестиционного климата и сокращение кадрового резерва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 бизнес-планов среди слушателей программы обучения основам предпринимательства для школьников и учащихся ССУЗ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обучающая программа «Школа молодого предпринимателя» и конкурс бизнес-планов, разработанных для привлечения школьников старших классов к предпринимательской деятельности в г. Выборге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A2C163A8-70AD-544D-8B27-90DA9E8D7FBD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24A019-2E30-E748-9454-C72C1372316B}" type="parTrans" cxnId="{CE396981-1468-1E4E-8675-EF514371256A}">
      <dgm:prSet/>
      <dgm:spPr/>
    </dgm:pt>
    <dgm:pt modelId="{40DA9998-6AC5-0D4F-87ED-3994A6B125BE}" type="sibTrans" cxnId="{CE396981-1468-1E4E-8675-EF514371256A}">
      <dgm:prSet/>
      <dgm:spPr/>
    </dgm:pt>
    <dgm:pt modelId="{74EB4EEF-1EEF-EE40-82ED-97EC13917DD1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конкурс – завершающий этап образовательной программы основам предпринимательства</a:t>
          </a:r>
        </a:p>
      </dgm:t>
    </dgm:pt>
    <dgm:pt modelId="{01C0C634-0FC9-CA45-9652-CB812060223B}" type="parTrans" cxnId="{29801D63-A0F6-C343-A53E-2C3B14B06C14}">
      <dgm:prSet/>
      <dgm:spPr/>
    </dgm:pt>
    <dgm:pt modelId="{FC8A48CF-C5FC-6740-A8C7-6AE8C6593F68}" type="sibTrans" cxnId="{29801D63-A0F6-C343-A53E-2C3B14B06C14}">
      <dgm:prSet/>
      <dgm:spPr/>
    </dgm:pt>
    <dgm:pt modelId="{556A8024-07C9-B14E-A769-A6416DFAD742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программа реализуется Фондом/Центром поддержки МСП при содействии комитета/отдела по образованию органов МСУ, руководства школ и ССУЗ</a:t>
          </a:r>
        </a:p>
      </dgm:t>
    </dgm:pt>
    <dgm:pt modelId="{F0869160-1F93-5B4D-986C-D84ADDB42629}" type="parTrans" cxnId="{0A9E213E-B9E4-5749-84FC-4338D31572C0}">
      <dgm:prSet/>
      <dgm:spPr/>
    </dgm:pt>
    <dgm:pt modelId="{A6E95EC3-7365-784A-A42E-4AD1AEC4E02C}" type="sibTrans" cxnId="{0A9E213E-B9E4-5749-84FC-4338D31572C0}">
      <dgm:prSet/>
      <dgm:spPr/>
    </dgm:pt>
    <dgm:pt modelId="{9EDE6562-EB9C-0B49-8287-AC4578ADAA69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жюри конкурса состоит из предпринимателей</a:t>
          </a:r>
        </a:p>
      </dgm:t>
    </dgm:pt>
    <dgm:pt modelId="{2F3D8580-8121-B146-8D69-906C6C038D07}" type="parTrans" cxnId="{481BE938-7111-BD47-AE4F-1E77FEF97D73}">
      <dgm:prSet/>
      <dgm:spPr/>
    </dgm:pt>
    <dgm:pt modelId="{21F295F2-167E-7C40-AAC7-F00E9111A591}" type="sibTrans" cxnId="{481BE938-7111-BD47-AE4F-1E77FEF97D73}">
      <dgm:prSet/>
      <dgm:spPr/>
    </dgm:pt>
    <dgm:pt modelId="{A4049D78-8360-7C4E-B05C-729FE64D9835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награждение победителей – публичное мероприятие</a:t>
          </a:r>
        </a:p>
      </dgm:t>
    </dgm:pt>
    <dgm:pt modelId="{7F376B57-963D-6E48-BE36-F923B0F5A2FE}" type="parTrans" cxnId="{CFCBABC9-8034-D64F-BA53-B736059065FF}">
      <dgm:prSet/>
      <dgm:spPr/>
    </dgm:pt>
    <dgm:pt modelId="{126D05F3-D0E0-AA4A-B94E-8E53844D28DE}" type="sibTrans" cxnId="{CFCBABC9-8034-D64F-BA53-B736059065FF}">
      <dgm:prSet/>
      <dgm:spPr/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2D992D35-CE78-8D4D-AFFC-FCB0F0A7E1D0}" type="presOf" srcId="{A4049D78-8360-7C4E-B05C-729FE64D9835}" destId="{FC70E2FC-0D46-C446-84DA-3FA7A2E922E3}" srcOrd="0" destOrd="4" presId="urn:microsoft.com/office/officeart/2008/layout/PictureStrips"/>
    <dgm:cxn modelId="{481BE938-7111-BD47-AE4F-1E77FEF97D73}" srcId="{5258C678-E35E-BF4B-83D5-267F3145DDE7}" destId="{9EDE6562-EB9C-0B49-8287-AC4578ADAA69}" srcOrd="2" destOrd="0" parTransId="{2F3D8580-8121-B146-8D69-906C6C038D07}" sibTransId="{21F295F2-167E-7C40-AAC7-F00E9111A591}"/>
    <dgm:cxn modelId="{0A9E213E-B9E4-5749-84FC-4338D31572C0}" srcId="{5258C678-E35E-BF4B-83D5-267F3145DDE7}" destId="{556A8024-07C9-B14E-A769-A6416DFAD742}" srcOrd="1" destOrd="0" parTransId="{F0869160-1F93-5B4D-986C-D84ADDB42629}" sibTransId="{A6E95EC3-7365-784A-A42E-4AD1AEC4E02C}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4348FE5E-7702-1449-BECE-1D88DEFA91E4}" type="presOf" srcId="{556A8024-07C9-B14E-A769-A6416DFAD742}" destId="{FC70E2FC-0D46-C446-84DA-3FA7A2E922E3}" srcOrd="0" destOrd="2" presId="urn:microsoft.com/office/officeart/2008/layout/PictureStrips"/>
    <dgm:cxn modelId="{29801D63-A0F6-C343-A53E-2C3B14B06C14}" srcId="{5258C678-E35E-BF4B-83D5-267F3145DDE7}" destId="{74EB4EEF-1EEF-EE40-82ED-97EC13917DD1}" srcOrd="0" destOrd="0" parTransId="{01C0C634-0FC9-CA45-9652-CB812060223B}" sibTransId="{FC8A48CF-C5FC-6740-A8C7-6AE8C6593F68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CE396981-1468-1E4E-8675-EF514371256A}" srcId="{5258C678-E35E-BF4B-83D5-267F3145DDE7}" destId="{A2C163A8-70AD-544D-8B27-90DA9E8D7FBD}" srcOrd="4" destOrd="0" parTransId="{8624A019-2E30-E748-9454-C72C1372316B}" sibTransId="{40DA9998-6AC5-0D4F-87ED-3994A6B125BE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CFCBABC9-8034-D64F-BA53-B736059065FF}" srcId="{5258C678-E35E-BF4B-83D5-267F3145DDE7}" destId="{A4049D78-8360-7C4E-B05C-729FE64D9835}" srcOrd="3" destOrd="0" parTransId="{7F376B57-963D-6E48-BE36-F923B0F5A2FE}" sibTransId="{126D05F3-D0E0-AA4A-B94E-8E53844D28DE}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9DC056E5-CED5-174C-A31C-0B2F8E469426}" type="presOf" srcId="{9EDE6562-EB9C-0B49-8287-AC4578ADAA69}" destId="{FC70E2FC-0D46-C446-84DA-3FA7A2E922E3}" srcOrd="0" destOrd="3" presId="urn:microsoft.com/office/officeart/2008/layout/PictureStrips"/>
    <dgm:cxn modelId="{D1AD82EA-0133-8B4E-A124-BDE5DDD2ACE6}" type="presOf" srcId="{74EB4EEF-1EEF-EE40-82ED-97EC13917DD1}" destId="{FC70E2FC-0D46-C446-84DA-3FA7A2E922E3}" srcOrd="0" destOrd="1" presId="urn:microsoft.com/office/officeart/2008/layout/PictureStrips"/>
    <dgm:cxn modelId="{6219F8F6-71F9-6242-B3FA-867620F5117D}" type="presOf" srcId="{A2C163A8-70AD-544D-8B27-90DA9E8D7FBD}" destId="{FC70E2FC-0D46-C446-84DA-3FA7A2E922E3}" srcOrd="0" destOrd="5" presId="urn:microsoft.com/office/officeart/2008/layout/PictureStrips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dirty="0">
              <a:latin typeface="Arial" panose="020B0604020202020204" pitchFamily="34" charset="0"/>
              <a:cs typeface="Arial" panose="020B0604020202020204" pitchFamily="34" charset="0"/>
            </a:rPr>
            <a:t>отсутствие нужных специалистов для развития экономики муниципального образования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включение представителей образовательных учреждений во взаимодействие бизнеса и местных властей. Основной площадкой трехсторонней коммуникации могут быть Координационные советы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Координационный совет г. Сургута входит представитель Центра социального партнерства и трудоустройства выпускников Сургутского политехнического колледжа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A2C163A8-70AD-544D-8B27-90DA9E8D7FBD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24A019-2E30-E748-9454-C72C1372316B}" type="parTrans" cxnId="{CE396981-1468-1E4E-8675-EF514371256A}">
      <dgm:prSet/>
      <dgm:spPr/>
    </dgm:pt>
    <dgm:pt modelId="{40DA9998-6AC5-0D4F-87ED-3994A6B125BE}" type="sibTrans" cxnId="{CE396981-1468-1E4E-8675-EF514371256A}">
      <dgm:prSet/>
      <dgm:spPr/>
    </dgm:pt>
    <dgm:pt modelId="{74EB4EEF-1EEF-EE40-82ED-97EC13917DD1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представители ССУЗ входят в состав Координационного совета</a:t>
          </a:r>
        </a:p>
      </dgm:t>
    </dgm:pt>
    <dgm:pt modelId="{01C0C634-0FC9-CA45-9652-CB812060223B}" type="parTrans" cxnId="{29801D63-A0F6-C343-A53E-2C3B14B06C14}">
      <dgm:prSet/>
      <dgm:spPr/>
    </dgm:pt>
    <dgm:pt modelId="{FC8A48CF-C5FC-6740-A8C7-6AE8C6593F68}" type="sibTrans" cxnId="{29801D63-A0F6-C343-A53E-2C3B14B06C14}">
      <dgm:prSet/>
      <dgm:spPr/>
    </dgm:pt>
    <dgm:pt modelId="{8EA5FE38-B2E2-F648-9721-F820F0A5D52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взаимное информирования бизнеса и местного образовательного сообществ</a:t>
          </a:r>
        </a:p>
      </dgm:t>
    </dgm:pt>
    <dgm:pt modelId="{BDD6A58E-A49C-0E43-B0AD-630C7C108316}" type="parTrans" cxnId="{A3B8469E-645B-C143-A18D-B23CCD88D01F}">
      <dgm:prSet/>
      <dgm:spPr/>
    </dgm:pt>
    <dgm:pt modelId="{972B7B52-DCE8-8B4F-95BE-0382D2A936C7}" type="sibTrans" cxnId="{A3B8469E-645B-C143-A18D-B23CCD88D01F}">
      <dgm:prSet/>
      <dgm:spPr/>
    </dgm:pt>
    <dgm:pt modelId="{5C2E6EAA-AB2A-B345-883D-FC78A9771BCD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создание образовательных программ, отвечающих потребностям местного бизнеса и соответствующих экономической специализации муниципального образования</a:t>
          </a:r>
        </a:p>
      </dgm:t>
    </dgm:pt>
    <dgm:pt modelId="{4C189998-A80B-DD48-A147-CC96FEF71316}" type="parTrans" cxnId="{9F9660EE-EE8B-1F47-BBFE-AE01C08F5EF9}">
      <dgm:prSet/>
      <dgm:spPr/>
    </dgm:pt>
    <dgm:pt modelId="{143468A1-1B65-D940-8C8C-8C083256D184}" type="sibTrans" cxnId="{9F9660EE-EE8B-1F47-BBFE-AE01C08F5EF9}">
      <dgm:prSet/>
      <dgm:spPr/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679F7F08-172C-C546-8BE1-B4A55C093F4F}" type="presOf" srcId="{8EA5FE38-B2E2-F648-9721-F820F0A5D526}" destId="{FC70E2FC-0D46-C446-84DA-3FA7A2E922E3}" srcOrd="0" destOrd="2" presId="urn:microsoft.com/office/officeart/2008/layout/PictureStrips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29801D63-A0F6-C343-A53E-2C3B14B06C14}" srcId="{5258C678-E35E-BF4B-83D5-267F3145DDE7}" destId="{74EB4EEF-1EEF-EE40-82ED-97EC13917DD1}" srcOrd="0" destOrd="0" parTransId="{01C0C634-0FC9-CA45-9652-CB812060223B}" sibTransId="{FC8A48CF-C5FC-6740-A8C7-6AE8C6593F68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CE396981-1468-1E4E-8675-EF514371256A}" srcId="{5258C678-E35E-BF4B-83D5-267F3145DDE7}" destId="{A2C163A8-70AD-544D-8B27-90DA9E8D7FBD}" srcOrd="3" destOrd="0" parTransId="{8624A019-2E30-E748-9454-C72C1372316B}" sibTransId="{40DA9998-6AC5-0D4F-87ED-3994A6B125BE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A3B8469E-645B-C143-A18D-B23CCD88D01F}" srcId="{5258C678-E35E-BF4B-83D5-267F3145DDE7}" destId="{8EA5FE38-B2E2-F648-9721-F820F0A5D526}" srcOrd="1" destOrd="0" parTransId="{BDD6A58E-A49C-0E43-B0AD-630C7C108316}" sibTransId="{972B7B52-DCE8-8B4F-95BE-0382D2A936C7}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363DBDDD-2EDB-7A47-8E3C-46D297B5AC1C}" type="presOf" srcId="{5C2E6EAA-AB2A-B345-883D-FC78A9771BCD}" destId="{FC70E2FC-0D46-C446-84DA-3FA7A2E922E3}" srcOrd="0" destOrd="3" presId="urn:microsoft.com/office/officeart/2008/layout/PictureStrips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D1AD82EA-0133-8B4E-A124-BDE5DDD2ACE6}" type="presOf" srcId="{74EB4EEF-1EEF-EE40-82ED-97EC13917DD1}" destId="{FC70E2FC-0D46-C446-84DA-3FA7A2E922E3}" srcOrd="0" destOrd="1" presId="urn:microsoft.com/office/officeart/2008/layout/PictureStrips"/>
    <dgm:cxn modelId="{9F9660EE-EE8B-1F47-BBFE-AE01C08F5EF9}" srcId="{5258C678-E35E-BF4B-83D5-267F3145DDE7}" destId="{5C2E6EAA-AB2A-B345-883D-FC78A9771BCD}" srcOrd="2" destOrd="0" parTransId="{4C189998-A80B-DD48-A147-CC96FEF71316}" sibTransId="{143468A1-1B65-D940-8C8C-8C083256D184}"/>
    <dgm:cxn modelId="{6219F8F6-71F9-6242-B3FA-867620F5117D}" type="presOf" srcId="{A2C163A8-70AD-544D-8B27-90DA9E8D7FBD}" destId="{FC70E2FC-0D46-C446-84DA-3FA7A2E922E3}" srcOrd="0" destOrd="4" presId="urn:microsoft.com/office/officeart/2008/layout/PictureStrips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dirty="0">
              <a:latin typeface="Arial" panose="020B0604020202020204" pitchFamily="34" charset="0"/>
              <a:cs typeface="Arial" panose="020B0604020202020204" pitchFamily="34" charset="0"/>
            </a:rPr>
            <a:t>формальная коммуникация в рамках ОРВ, низкая вовлеченность предпринимателей в процедуру проведения ОРВ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Консультативного совета при уполномоченном органе по ОРВ, состоящем исключительно из предпринимателей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Координационный совет по ОРВ при уполномоченном органе в Полевском городском округе Свердловской области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A2C163A8-70AD-544D-8B27-90DA9E8D7FBD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24A019-2E30-E748-9454-C72C1372316B}" type="parTrans" cxnId="{CE396981-1468-1E4E-8675-EF514371256A}">
      <dgm:prSet/>
      <dgm:spPr/>
    </dgm:pt>
    <dgm:pt modelId="{40DA9998-6AC5-0D4F-87ED-3994A6B125BE}" type="sibTrans" cxnId="{CE396981-1468-1E4E-8675-EF514371256A}">
      <dgm:prSet/>
      <dgm:spPr/>
    </dgm:pt>
    <dgm:pt modelId="{74EB4EEF-1EEF-EE40-82ED-97EC13917DD1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Совет создается при уполномоченном органе по проведению ОРВ в муниципальном образовании</a:t>
          </a:r>
        </a:p>
      </dgm:t>
    </dgm:pt>
    <dgm:pt modelId="{01C0C634-0FC9-CA45-9652-CB812060223B}" type="parTrans" cxnId="{29801D63-A0F6-C343-A53E-2C3B14B06C14}">
      <dgm:prSet/>
      <dgm:spPr/>
    </dgm:pt>
    <dgm:pt modelId="{FC8A48CF-C5FC-6740-A8C7-6AE8C6593F68}" type="sibTrans" cxnId="{29801D63-A0F6-C343-A53E-2C3B14B06C14}">
      <dgm:prSet/>
      <dgm:spPr/>
    </dgm:pt>
    <dgm:pt modelId="{C78AE352-E948-494D-B448-18A833C96DCA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состоит из субъектов МСП и представителей бизнес-ассоциаций региона и муниципалитета</a:t>
          </a:r>
        </a:p>
      </dgm:t>
    </dgm:pt>
    <dgm:pt modelId="{50F17326-D427-FA4C-8961-648692261FF3}" type="parTrans" cxnId="{A6A60054-6118-4C42-9D81-D4446FEDEE25}">
      <dgm:prSet/>
      <dgm:spPr/>
    </dgm:pt>
    <dgm:pt modelId="{D8CBC0FE-82E4-9E43-92FA-E4A05063EE42}" type="sibTrans" cxnId="{A6A60054-6118-4C42-9D81-D4446FEDEE25}">
      <dgm:prSet/>
      <dgm:spPr/>
    </dgm:pt>
    <dgm:pt modelId="{FA375443-3DE5-0F4E-B440-47339C4FFADE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получение «обратной связи» по процедуре ОРВ</a:t>
          </a:r>
        </a:p>
      </dgm:t>
    </dgm:pt>
    <dgm:pt modelId="{F53A581C-6C2D-B040-917A-8E6275E8A3B3}" type="parTrans" cxnId="{78350555-0F13-DD41-B5FB-356C31B767EB}">
      <dgm:prSet/>
      <dgm:spPr/>
    </dgm:pt>
    <dgm:pt modelId="{B49036B4-8AA2-6E46-ABA5-6985A10B6DA3}" type="sibTrans" cxnId="{78350555-0F13-DD41-B5FB-356C31B767EB}">
      <dgm:prSet/>
      <dgm:spPr/>
    </dgm:pt>
    <dgm:pt modelId="{1DD6812D-7933-384E-9848-2D951B4B195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оценку эффективности реализации процедуры ОРВ</a:t>
          </a:r>
        </a:p>
      </dgm:t>
    </dgm:pt>
    <dgm:pt modelId="{B42666BF-9D76-A148-8CF8-0ECCBB3E556F}" type="parTrans" cxnId="{C247422B-15D6-034C-BBC1-61C4EB46C800}">
      <dgm:prSet/>
      <dgm:spPr/>
    </dgm:pt>
    <dgm:pt modelId="{A49E6ED2-EC93-C440-9FAB-B1A4C49A2770}" type="sibTrans" cxnId="{C247422B-15D6-034C-BBC1-61C4EB46C800}">
      <dgm:prSet/>
      <dgm:spPr/>
    </dgm:pt>
    <dgm:pt modelId="{30253594-E68B-1C43-8591-EBB49BB33803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привлекает предпринимателей к ОРВ</a:t>
          </a:r>
        </a:p>
      </dgm:t>
    </dgm:pt>
    <dgm:pt modelId="{129AF99E-F7B8-8141-A8E3-8B392DF47C25}" type="parTrans" cxnId="{BDF576B7-5C3D-1540-AEFD-C4DEF5FE5953}">
      <dgm:prSet/>
      <dgm:spPr/>
    </dgm:pt>
    <dgm:pt modelId="{D0324236-B3FB-1649-B9D3-8CD6C2C4FDEA}" type="sibTrans" cxnId="{BDF576B7-5C3D-1540-AEFD-C4DEF5FE5953}">
      <dgm:prSet/>
      <dgm:spPr/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1E97A621-FF34-754C-8137-BA3F3BE62AE6}" type="presOf" srcId="{C78AE352-E948-494D-B448-18A833C96DCA}" destId="{FC70E2FC-0D46-C446-84DA-3FA7A2E922E3}" srcOrd="0" destOrd="2" presId="urn:microsoft.com/office/officeart/2008/layout/PictureStrips"/>
    <dgm:cxn modelId="{C247422B-15D6-034C-BBC1-61C4EB46C800}" srcId="{5258C678-E35E-BF4B-83D5-267F3145DDE7}" destId="{1DD6812D-7933-384E-9848-2D951B4B195B}" srcOrd="3" destOrd="0" parTransId="{B42666BF-9D76-A148-8CF8-0ECCBB3E556F}" sibTransId="{A49E6ED2-EC93-C440-9FAB-B1A4C49A2770}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A6A60054-6118-4C42-9D81-D4446FEDEE25}" srcId="{5258C678-E35E-BF4B-83D5-267F3145DDE7}" destId="{C78AE352-E948-494D-B448-18A833C96DCA}" srcOrd="1" destOrd="0" parTransId="{50F17326-D427-FA4C-8961-648692261FF3}" sibTransId="{D8CBC0FE-82E4-9E43-92FA-E4A05063EE42}"/>
    <dgm:cxn modelId="{78350555-0F13-DD41-B5FB-356C31B767EB}" srcId="{5258C678-E35E-BF4B-83D5-267F3145DDE7}" destId="{FA375443-3DE5-0F4E-B440-47339C4FFADE}" srcOrd="2" destOrd="0" parTransId="{F53A581C-6C2D-B040-917A-8E6275E8A3B3}" sibTransId="{B49036B4-8AA2-6E46-ABA5-6985A10B6DA3}"/>
    <dgm:cxn modelId="{29801D63-A0F6-C343-A53E-2C3B14B06C14}" srcId="{5258C678-E35E-BF4B-83D5-267F3145DDE7}" destId="{74EB4EEF-1EEF-EE40-82ED-97EC13917DD1}" srcOrd="0" destOrd="0" parTransId="{01C0C634-0FC9-CA45-9652-CB812060223B}" sibTransId="{FC8A48CF-C5FC-6740-A8C7-6AE8C6593F68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CE396981-1468-1E4E-8675-EF514371256A}" srcId="{5258C678-E35E-BF4B-83D5-267F3145DDE7}" destId="{A2C163A8-70AD-544D-8B27-90DA9E8D7FBD}" srcOrd="5" destOrd="0" parTransId="{8624A019-2E30-E748-9454-C72C1372316B}" sibTransId="{40DA9998-6AC5-0D4F-87ED-3994A6B125BE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95E1018C-66FF-804F-A32F-D7D8F9DE69FD}" type="presOf" srcId="{FA375443-3DE5-0F4E-B440-47339C4FFADE}" destId="{FC70E2FC-0D46-C446-84DA-3FA7A2E922E3}" srcOrd="0" destOrd="3" presId="urn:microsoft.com/office/officeart/2008/layout/PictureStrips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0DF06797-CDD4-F54F-BB8F-3667C8BA08E9}" type="presOf" srcId="{1DD6812D-7933-384E-9848-2D951B4B195B}" destId="{FC70E2FC-0D46-C446-84DA-3FA7A2E922E3}" srcOrd="0" destOrd="4" presId="urn:microsoft.com/office/officeart/2008/layout/PictureStrips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309053A8-1AB0-784D-BFA3-CBE0DDF1653C}" type="presOf" srcId="{30253594-E68B-1C43-8591-EBB49BB33803}" destId="{FC70E2FC-0D46-C446-84DA-3FA7A2E922E3}" srcOrd="0" destOrd="5" presId="urn:microsoft.com/office/officeart/2008/layout/PictureStrips"/>
    <dgm:cxn modelId="{BDF576B7-5C3D-1540-AEFD-C4DEF5FE5953}" srcId="{5258C678-E35E-BF4B-83D5-267F3145DDE7}" destId="{30253594-E68B-1C43-8591-EBB49BB33803}" srcOrd="4" destOrd="0" parTransId="{129AF99E-F7B8-8141-A8E3-8B392DF47C25}" sibTransId="{D0324236-B3FB-1649-B9D3-8CD6C2C4FDEA}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D1AD82EA-0133-8B4E-A124-BDE5DDD2ACE6}" type="presOf" srcId="{74EB4EEF-1EEF-EE40-82ED-97EC13917DD1}" destId="{FC70E2FC-0D46-C446-84DA-3FA7A2E922E3}" srcOrd="0" destOrd="1" presId="urn:microsoft.com/office/officeart/2008/layout/PictureStrips"/>
    <dgm:cxn modelId="{6219F8F6-71F9-6242-B3FA-867620F5117D}" type="presOf" srcId="{A2C163A8-70AD-544D-8B27-90DA9E8D7FBD}" destId="{FC70E2FC-0D46-C446-84DA-3FA7A2E922E3}" srcOrd="0" destOrd="6" presId="urn:microsoft.com/office/officeart/2008/layout/PictureStrips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dirty="0">
              <a:latin typeface="Arial" panose="020B0604020202020204" pitchFamily="34" charset="0"/>
              <a:cs typeface="Arial" panose="020B0604020202020204" pitchFamily="34" charset="0"/>
            </a:rPr>
            <a:t>взаимодействие ограничивается информированием, отсутствует предпринимательская экосистема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промышленный парк/бизнес-инкубатор, созданный по кластерному принципу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некоммерческая организация «Фонд «Окружной инновационно-технологический центр «Старт (промышленный парк)» в г. Губкинский, Ямало-Ненецкий автономный округ.</a:t>
          </a: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74EB4EEF-1EEF-EE40-82ED-97EC13917DD1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коммуникационная площадка в виде промышленного парка/бизнес-инкубатора муниципального уровня</a:t>
          </a:r>
        </a:p>
      </dgm:t>
    </dgm:pt>
    <dgm:pt modelId="{01C0C634-0FC9-CA45-9652-CB812060223B}" type="parTrans" cxnId="{29801D63-A0F6-C343-A53E-2C3B14B06C14}">
      <dgm:prSet/>
      <dgm:spPr/>
      <dgm:t>
        <a:bodyPr/>
        <a:lstStyle/>
        <a:p>
          <a:endParaRPr lang="ru-RU"/>
        </a:p>
      </dgm:t>
    </dgm:pt>
    <dgm:pt modelId="{FC8A48CF-C5FC-6740-A8C7-6AE8C6593F68}" type="sibTrans" cxnId="{29801D63-A0F6-C343-A53E-2C3B14B06C14}">
      <dgm:prSet/>
      <dgm:spPr/>
      <dgm:t>
        <a:bodyPr/>
        <a:lstStyle/>
        <a:p>
          <a:endParaRPr lang="ru-RU"/>
        </a:p>
      </dgm:t>
    </dgm:pt>
    <dgm:pt modelId="{E8BEDA5B-192D-254E-9800-78DFDB85A182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ядро промышленного парка – крупная компания</a:t>
          </a:r>
        </a:p>
      </dgm:t>
    </dgm:pt>
    <dgm:pt modelId="{485CB872-CDB4-F842-A5BE-E335F9EA0087}" type="parTrans" cxnId="{0BC65D5A-C8F3-9842-8864-7C2E4E2EAFD7}">
      <dgm:prSet/>
      <dgm:spPr/>
    </dgm:pt>
    <dgm:pt modelId="{FB087895-24BD-C04C-949F-B432C178F9E1}" type="sibTrans" cxnId="{0BC65D5A-C8F3-9842-8864-7C2E4E2EAFD7}">
      <dgm:prSet/>
      <dgm:spPr/>
    </dgm:pt>
    <dgm:pt modelId="{EE2BC4BC-6B10-9E49-9241-11445F85222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в промпарк/бизнес-инкубатор приглашаются компании, оказывающие сервисные услуги для крупной компании, находящейся в ядре кластера</a:t>
          </a:r>
        </a:p>
      </dgm:t>
    </dgm:pt>
    <dgm:pt modelId="{6AF5891C-F87D-8D47-BB66-0B3300620156}" type="parTrans" cxnId="{70DBD93B-C908-DB4D-9A22-94A3425B2D57}">
      <dgm:prSet/>
      <dgm:spPr/>
    </dgm:pt>
    <dgm:pt modelId="{52BD825F-D36B-EB44-A52C-8D2D8EBF934B}" type="sibTrans" cxnId="{70DBD93B-C908-DB4D-9A22-94A3425B2D57}">
      <dgm:prSet/>
      <dgm:spPr/>
    </dgm:pt>
    <dgm:pt modelId="{A4B55DA8-E9DA-1D4F-AA73-993F3D4FAD3D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образовательные мероприятия, пространство обмена опытом</a:t>
          </a:r>
        </a:p>
      </dgm:t>
    </dgm:pt>
    <dgm:pt modelId="{06B2CAF9-D844-B84A-B4A2-EB790A9D1E02}" type="parTrans" cxnId="{83371941-2DE0-9E4C-AF80-919932BDCF5F}">
      <dgm:prSet/>
      <dgm:spPr/>
    </dgm:pt>
    <dgm:pt modelId="{F425F822-63D0-7442-9045-6DFA629C0421}" type="sibTrans" cxnId="{83371941-2DE0-9E4C-AF80-919932BDCF5F}">
      <dgm:prSet/>
      <dgm:spPr/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FBAF561C-CD9B-1E45-98F1-5FF163BE1943}" type="presOf" srcId="{EE2BC4BC-6B10-9E49-9241-11445F852227}" destId="{FC70E2FC-0D46-C446-84DA-3FA7A2E922E3}" srcOrd="0" destOrd="3" presId="urn:microsoft.com/office/officeart/2008/layout/PictureStrips"/>
    <dgm:cxn modelId="{70DBD93B-C908-DB4D-9A22-94A3425B2D57}" srcId="{5258C678-E35E-BF4B-83D5-267F3145DDE7}" destId="{EE2BC4BC-6B10-9E49-9241-11445F852227}" srcOrd="2" destOrd="0" parTransId="{6AF5891C-F87D-8D47-BB66-0B3300620156}" sibTransId="{52BD825F-D36B-EB44-A52C-8D2D8EBF934B}"/>
    <dgm:cxn modelId="{83371941-2DE0-9E4C-AF80-919932BDCF5F}" srcId="{5258C678-E35E-BF4B-83D5-267F3145DDE7}" destId="{A4B55DA8-E9DA-1D4F-AA73-993F3D4FAD3D}" srcOrd="3" destOrd="0" parTransId="{06B2CAF9-D844-B84A-B4A2-EB790A9D1E02}" sibTransId="{F425F822-63D0-7442-9045-6DFA629C0421}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0BC65D5A-C8F3-9842-8864-7C2E4E2EAFD7}" srcId="{5258C678-E35E-BF4B-83D5-267F3145DDE7}" destId="{E8BEDA5B-192D-254E-9800-78DFDB85A182}" srcOrd="1" destOrd="0" parTransId="{485CB872-CDB4-F842-A5BE-E335F9EA0087}" sibTransId="{FB087895-24BD-C04C-949F-B432C178F9E1}"/>
    <dgm:cxn modelId="{29801D63-A0F6-C343-A53E-2C3B14B06C14}" srcId="{5258C678-E35E-BF4B-83D5-267F3145DDE7}" destId="{74EB4EEF-1EEF-EE40-82ED-97EC13917DD1}" srcOrd="0" destOrd="0" parTransId="{01C0C634-0FC9-CA45-9652-CB812060223B}" sibTransId="{FC8A48CF-C5FC-6740-A8C7-6AE8C6593F68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80620EBA-F506-4B4B-8417-CBF548731485}" type="presOf" srcId="{E8BEDA5B-192D-254E-9800-78DFDB85A182}" destId="{FC70E2FC-0D46-C446-84DA-3FA7A2E922E3}" srcOrd="0" destOrd="2" presId="urn:microsoft.com/office/officeart/2008/layout/PictureStrips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D1AD82EA-0133-8B4E-A124-BDE5DDD2ACE6}" type="presOf" srcId="{74EB4EEF-1EEF-EE40-82ED-97EC13917DD1}" destId="{FC70E2FC-0D46-C446-84DA-3FA7A2E922E3}" srcOrd="0" destOrd="1" presId="urn:microsoft.com/office/officeart/2008/layout/PictureStrips"/>
    <dgm:cxn modelId="{6B9B2CED-177C-DC47-BB5B-E2F73276DB3A}" type="presOf" srcId="{A4B55DA8-E9DA-1D4F-AA73-993F3D4FAD3D}" destId="{FC70E2FC-0D46-C446-84DA-3FA7A2E922E3}" srcOrd="0" destOrd="4" presId="urn:microsoft.com/office/officeart/2008/layout/PictureStrips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5046EF-C724-9C42-930F-1F940A0E811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C5C4F-4D4D-C74C-99F4-912C9ABB7AFB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dirty="0">
              <a:latin typeface="Arial" panose="020B0604020202020204" pitchFamily="34" charset="0"/>
              <a:cs typeface="Arial" panose="020B0604020202020204" pitchFamily="34" charset="0"/>
            </a:rPr>
            <a:t>отсутствие финансовых ресурсов для благоустройства территорий и общественных пространств, неразвитость коммуникации в рамках муниципально-частного партнерства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6827D1-A670-6640-A58E-91F058ABB52D}" type="parTrans" cxnId="{C3FFFEDE-4F20-554E-BC1E-8E2253AB3B52}">
      <dgm:prSet/>
      <dgm:spPr/>
      <dgm:t>
        <a:bodyPr/>
        <a:lstStyle/>
        <a:p>
          <a:endParaRPr lang="ru-RU"/>
        </a:p>
      </dgm:t>
    </dgm:pt>
    <dgm:pt modelId="{8A774020-235F-6A42-BFD5-821D48FA46A5}" type="sibTrans" cxnId="{C3FFFEDE-4F20-554E-BC1E-8E2253AB3B52}">
      <dgm:prSet/>
      <dgm:spPr/>
      <dgm:t>
        <a:bodyPr/>
        <a:lstStyle/>
        <a:p>
          <a:endParaRPr lang="ru-RU"/>
        </a:p>
      </dgm:t>
    </dgm:pt>
    <dgm:pt modelId="{209A4B4B-9192-E940-9BA7-1D14D0A7EC3C}">
      <dgm:prSet custT="1"/>
      <dgm:spPr>
        <a:ln w="38100">
          <a:solidFill>
            <a:schemeClr val="tx1"/>
          </a:solidFill>
        </a:ln>
      </dgm:spPr>
      <dgm:t>
        <a:bodyPr/>
        <a:lstStyle/>
        <a:p>
          <a:pPr algn="l"/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программа шефства над территорией/улицей как коммуникационная площадка органов МСУ с субъектами МСП</a:t>
          </a:r>
        </a:p>
      </dgm:t>
    </dgm:pt>
    <dgm:pt modelId="{7388A07B-3486-E14E-BFB5-2A53D8C04E43}" type="parTrans" cxnId="{48073F82-F1A7-3F47-AE7B-56B18E7B216E}">
      <dgm:prSet/>
      <dgm:spPr/>
      <dgm:t>
        <a:bodyPr/>
        <a:lstStyle/>
        <a:p>
          <a:endParaRPr lang="ru-RU"/>
        </a:p>
      </dgm:t>
    </dgm:pt>
    <dgm:pt modelId="{592918E2-35E8-C748-8535-A6AEB65DACEF}" type="sibTrans" cxnId="{48073F82-F1A7-3F47-AE7B-56B18E7B216E}">
      <dgm:prSet/>
      <dgm:spPr/>
      <dgm:t>
        <a:bodyPr/>
        <a:lstStyle/>
        <a:p>
          <a:endParaRPr lang="ru-RU"/>
        </a:p>
      </dgm:t>
    </dgm:pt>
    <dgm:pt modelId="{5258C678-E35E-BF4B-83D5-267F3145DDE7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</dgm:t>
    </dgm:pt>
    <dgm:pt modelId="{C7F8633A-6F05-6E47-8FD0-1D57B293F6C3}" type="parTrans" cxnId="{3C693777-65A2-DD4F-B081-7CC1B0E23CF8}">
      <dgm:prSet/>
      <dgm:spPr/>
      <dgm:t>
        <a:bodyPr/>
        <a:lstStyle/>
        <a:p>
          <a:endParaRPr lang="ru-RU"/>
        </a:p>
      </dgm:t>
    </dgm:pt>
    <dgm:pt modelId="{5FF77B93-376E-4D46-9515-1D441708874C}" type="sibTrans" cxnId="{3C693777-65A2-DD4F-B081-7CC1B0E23CF8}">
      <dgm:prSet/>
      <dgm:spPr/>
      <dgm:t>
        <a:bodyPr/>
        <a:lstStyle/>
        <a:p>
          <a:endParaRPr lang="ru-RU"/>
        </a:p>
      </dgm:t>
    </dgm:pt>
    <dgm:pt modelId="{0E2A21F8-0F13-3C4C-9611-733D86F93750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программа «Возьми шефство над территорией/улицей» (Adopt a Spot), реализуемая Управлением общественных работ города Атланты, штат Джорджия, США</a:t>
          </a:r>
        </a:p>
      </dgm:t>
    </dgm:pt>
    <dgm:pt modelId="{54E987F9-9E46-7346-B87A-77B8FFF98B5E}" type="parTrans" cxnId="{65278C90-B7C3-DE40-B55C-720E9EF9D420}">
      <dgm:prSet/>
      <dgm:spPr/>
      <dgm:t>
        <a:bodyPr/>
        <a:lstStyle/>
        <a:p>
          <a:endParaRPr lang="ru-RU"/>
        </a:p>
      </dgm:t>
    </dgm:pt>
    <dgm:pt modelId="{88CB440F-B340-4B47-A715-96EE3CB19CDD}" type="sibTrans" cxnId="{65278C90-B7C3-DE40-B55C-720E9EF9D420}">
      <dgm:prSet/>
      <dgm:spPr/>
      <dgm:t>
        <a:bodyPr/>
        <a:lstStyle/>
        <a:p>
          <a:endParaRPr lang="ru-RU"/>
        </a:p>
      </dgm:t>
    </dgm:pt>
    <dgm:pt modelId="{74EB4EEF-1EEF-EE40-82ED-97EC13917DD1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коммуникационная площадка в виде программы шефства над территорией/улицей со стороны конкретного предприятия или бизнес-ассоциации</a:t>
          </a:r>
        </a:p>
      </dgm:t>
    </dgm:pt>
    <dgm:pt modelId="{01C0C634-0FC9-CA45-9652-CB812060223B}" type="parTrans" cxnId="{29801D63-A0F6-C343-A53E-2C3B14B06C14}">
      <dgm:prSet/>
      <dgm:spPr/>
      <dgm:t>
        <a:bodyPr/>
        <a:lstStyle/>
        <a:p>
          <a:endParaRPr lang="ru-RU"/>
        </a:p>
      </dgm:t>
    </dgm:pt>
    <dgm:pt modelId="{FC8A48CF-C5FC-6740-A8C7-6AE8C6593F68}" type="sibTrans" cxnId="{29801D63-A0F6-C343-A53E-2C3B14B06C14}">
      <dgm:prSet/>
      <dgm:spPr/>
      <dgm:t>
        <a:bodyPr/>
        <a:lstStyle/>
        <a:p>
          <a:endParaRPr lang="ru-RU"/>
        </a:p>
      </dgm:t>
    </dgm:pt>
    <dgm:pt modelId="{384133BA-D2A0-A242-BC4D-1FFEB9FECCA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вывоз мусора и облагораживание подшефного общественного пространства, территории или улицы</a:t>
          </a:r>
        </a:p>
      </dgm:t>
    </dgm:pt>
    <dgm:pt modelId="{75F6C8AD-FAE7-E647-BEBA-A462B0A63950}" type="parTrans" cxnId="{F5656D6A-C2AE-B045-805F-90EBD328469B}">
      <dgm:prSet/>
      <dgm:spPr/>
    </dgm:pt>
    <dgm:pt modelId="{C54068AD-200C-1741-A10E-C5C294B0341B}" type="sibTrans" cxnId="{F5656D6A-C2AE-B045-805F-90EBD328469B}">
      <dgm:prSet/>
      <dgm:spPr/>
    </dgm:pt>
    <dgm:pt modelId="{0312DAC0-464A-B44A-8A7B-73E405181B69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распределение пространств со стороны органов МСУ происходит на конкурсной основе </a:t>
          </a:r>
        </a:p>
      </dgm:t>
    </dgm:pt>
    <dgm:pt modelId="{2AEE1EFF-3BE6-264D-89F8-96CBBB8A1EC5}" type="parTrans" cxnId="{C568260A-7E14-594F-B0E7-633EBD141FC9}">
      <dgm:prSet/>
      <dgm:spPr/>
    </dgm:pt>
    <dgm:pt modelId="{732F064C-F7BB-8D4B-A0D0-C22636C7D77B}" type="sibTrans" cxnId="{C568260A-7E14-594F-B0E7-633EBD141FC9}">
      <dgm:prSet/>
      <dgm:spPr/>
    </dgm:pt>
    <dgm:pt modelId="{9B59EF79-2979-D543-9F23-5EFA166AB15D}" type="pres">
      <dgm:prSet presAssocID="{0F5046EF-C724-9C42-930F-1F940A0E8118}" presName="Name0" presStyleCnt="0">
        <dgm:presLayoutVars>
          <dgm:dir/>
          <dgm:resizeHandles val="exact"/>
        </dgm:presLayoutVars>
      </dgm:prSet>
      <dgm:spPr/>
    </dgm:pt>
    <dgm:pt modelId="{1712C61D-C4DB-824E-82EA-656CED99DBB4}" type="pres">
      <dgm:prSet presAssocID="{097C5C4F-4D4D-C74C-99F4-912C9ABB7AFB}" presName="composite" presStyleCnt="0"/>
      <dgm:spPr/>
    </dgm:pt>
    <dgm:pt modelId="{F818ADFF-36BD-0149-B9B2-876A64899C47}" type="pres">
      <dgm:prSet presAssocID="{097C5C4F-4D4D-C74C-99F4-912C9ABB7AFB}" presName="rect1" presStyleLbl="trAlignAcc1" presStyleIdx="0" presStyleCnt="4" custLinFactNeighborX="1576" custLinFactNeighborY="-13131">
        <dgm:presLayoutVars>
          <dgm:bulletEnabled val="1"/>
        </dgm:presLayoutVars>
      </dgm:prSet>
      <dgm:spPr/>
    </dgm:pt>
    <dgm:pt modelId="{734DB32E-B78F-434B-AA7E-B2F35B0467CE}" type="pres">
      <dgm:prSet presAssocID="{097C5C4F-4D4D-C74C-99F4-912C9ABB7AFB}" presName="rect2" presStyleLbl="fgImgPlace1" presStyleIdx="0" presStyleCnt="4" custLinFactNeighborX="5221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C0DD92C7-E3CA-1246-9765-E33BC9B7A424}" type="pres">
      <dgm:prSet presAssocID="{8A774020-235F-6A42-BFD5-821D48FA46A5}" presName="sibTrans" presStyleCnt="0"/>
      <dgm:spPr/>
    </dgm:pt>
    <dgm:pt modelId="{58C2BD37-C958-6241-92F4-1599286667F0}" type="pres">
      <dgm:prSet presAssocID="{209A4B4B-9192-E940-9BA7-1D14D0A7EC3C}" presName="composite" presStyleCnt="0"/>
      <dgm:spPr/>
    </dgm:pt>
    <dgm:pt modelId="{A5314508-7A9D-064A-9F4F-228DB1376A20}" type="pres">
      <dgm:prSet presAssocID="{209A4B4B-9192-E940-9BA7-1D14D0A7EC3C}" presName="rect1" presStyleLbl="trAlignAcc1" presStyleIdx="1" presStyleCnt="4" custLinFactNeighborX="-1344" custLinFactNeighborY="-12291">
        <dgm:presLayoutVars>
          <dgm:bulletEnabled val="1"/>
        </dgm:presLayoutVars>
      </dgm:prSet>
      <dgm:spPr/>
    </dgm:pt>
    <dgm:pt modelId="{1C6C43A6-3F00-1640-A976-792CB635FB9A}" type="pres">
      <dgm:prSet presAssocID="{209A4B4B-9192-E940-9BA7-1D14D0A7EC3C}" presName="rect2" presStyleLbl="fgImgPlace1" presStyleIdx="1" presStyleCnt="4" custLinFactNeighborX="-5117" custLinFactNeighborY="11110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F035DBE5-D7E5-4840-A165-A2B417C66936}" type="pres">
      <dgm:prSet presAssocID="{592918E2-35E8-C748-8535-A6AEB65DACEF}" presName="sibTrans" presStyleCnt="0"/>
      <dgm:spPr/>
    </dgm:pt>
    <dgm:pt modelId="{84D0CB23-1797-F64F-B138-B4D50B02C53A}" type="pres">
      <dgm:prSet presAssocID="{5258C678-E35E-BF4B-83D5-267F3145DDE7}" presName="composite" presStyleCnt="0"/>
      <dgm:spPr/>
    </dgm:pt>
    <dgm:pt modelId="{FC70E2FC-0D46-C446-84DA-3FA7A2E922E3}" type="pres">
      <dgm:prSet presAssocID="{5258C678-E35E-BF4B-83D5-267F3145DDE7}" presName="rect1" presStyleLbl="trAlignAcc1" presStyleIdx="2" presStyleCnt="4" custScaleY="201910">
        <dgm:presLayoutVars>
          <dgm:bulletEnabled val="1"/>
        </dgm:presLayoutVars>
      </dgm:prSet>
      <dgm:spPr/>
    </dgm:pt>
    <dgm:pt modelId="{40F9624E-F613-C342-8E88-7247A6752E02}" type="pres">
      <dgm:prSet presAssocID="{5258C678-E35E-BF4B-83D5-267F3145DDE7}" presName="rect2" presStyleLbl="fgImgPlace1" presStyleIdx="2" presStyleCnt="4" custLinFactNeighborX="5221" custLinFactNeighborY="13296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  <dgm:pt modelId="{677D6F95-31F9-984D-85A0-692F53D8DFDE}" type="pres">
      <dgm:prSet presAssocID="{5FF77B93-376E-4D46-9515-1D441708874C}" presName="sibTrans" presStyleCnt="0"/>
      <dgm:spPr/>
    </dgm:pt>
    <dgm:pt modelId="{50D5A063-D82F-0C42-B979-5D8C5781B34F}" type="pres">
      <dgm:prSet presAssocID="{0E2A21F8-0F13-3C4C-9611-733D86F93750}" presName="composite" presStyleCnt="0"/>
      <dgm:spPr/>
    </dgm:pt>
    <dgm:pt modelId="{66251585-F249-514A-98A2-6528A66D6CB0}" type="pres">
      <dgm:prSet presAssocID="{0E2A21F8-0F13-3C4C-9611-733D86F93750}" presName="rect1" presStyleLbl="trAlignAcc1" presStyleIdx="3" presStyleCnt="4" custLinFactNeighborX="-1853" custLinFactNeighborY="-32236">
        <dgm:presLayoutVars>
          <dgm:bulletEnabled val="1"/>
        </dgm:presLayoutVars>
      </dgm:prSet>
      <dgm:spPr/>
    </dgm:pt>
    <dgm:pt modelId="{7CA4C936-8908-E64D-BE6F-7439F46224FF}" type="pres">
      <dgm:prSet presAssocID="{0E2A21F8-0F13-3C4C-9611-733D86F93750}" presName="rect2" presStyleLbl="fgImgPlace1" presStyleIdx="3" presStyleCnt="4" custLinFactNeighborX="-5117" custLinFactNeighborY="10574"/>
      <dgm:spPr>
        <a:solidFill>
          <a:schemeClr val="bg2">
            <a:lumMod val="90000"/>
          </a:schemeClr>
        </a:solidFill>
        <a:ln w="38100">
          <a:solidFill>
            <a:srgbClr val="7030A0"/>
          </a:solidFill>
        </a:ln>
      </dgm:spPr>
    </dgm:pt>
  </dgm:ptLst>
  <dgm:cxnLst>
    <dgm:cxn modelId="{C568260A-7E14-594F-B0E7-633EBD141FC9}" srcId="{5258C678-E35E-BF4B-83D5-267F3145DDE7}" destId="{0312DAC0-464A-B44A-8A7B-73E405181B69}" srcOrd="2" destOrd="0" parTransId="{2AEE1EFF-3BE6-264D-89F8-96CBBB8A1EC5}" sibTransId="{732F064C-F7BB-8D4B-A0D0-C22636C7D77B}"/>
    <dgm:cxn modelId="{066A6F1F-D57C-CD40-B8F3-A6C76131E2F1}" type="presOf" srcId="{0312DAC0-464A-B44A-8A7B-73E405181B69}" destId="{FC70E2FC-0D46-C446-84DA-3FA7A2E922E3}" srcOrd="0" destOrd="3" presId="urn:microsoft.com/office/officeart/2008/layout/PictureStrips"/>
    <dgm:cxn modelId="{DD18D451-083D-EF4B-BFC4-93DBCCBB51F4}" type="presOf" srcId="{209A4B4B-9192-E940-9BA7-1D14D0A7EC3C}" destId="{A5314508-7A9D-064A-9F4F-228DB1376A20}" srcOrd="0" destOrd="0" presId="urn:microsoft.com/office/officeart/2008/layout/PictureStrips"/>
    <dgm:cxn modelId="{25584154-8E5E-D643-9F30-C10CEA6B9E86}" type="presOf" srcId="{384133BA-D2A0-A242-BC4D-1FFEB9FECCA6}" destId="{FC70E2FC-0D46-C446-84DA-3FA7A2E922E3}" srcOrd="0" destOrd="2" presId="urn:microsoft.com/office/officeart/2008/layout/PictureStrips"/>
    <dgm:cxn modelId="{29801D63-A0F6-C343-A53E-2C3B14B06C14}" srcId="{5258C678-E35E-BF4B-83D5-267F3145DDE7}" destId="{74EB4EEF-1EEF-EE40-82ED-97EC13917DD1}" srcOrd="0" destOrd="0" parTransId="{01C0C634-0FC9-CA45-9652-CB812060223B}" sibTransId="{FC8A48CF-C5FC-6740-A8C7-6AE8C6593F68}"/>
    <dgm:cxn modelId="{F5656D6A-C2AE-B045-805F-90EBD328469B}" srcId="{5258C678-E35E-BF4B-83D5-267F3145DDE7}" destId="{384133BA-D2A0-A242-BC4D-1FFEB9FECCA6}" srcOrd="1" destOrd="0" parTransId="{75F6C8AD-FAE7-E647-BEBA-A462B0A63950}" sibTransId="{C54068AD-200C-1741-A10E-C5C294B0341B}"/>
    <dgm:cxn modelId="{3C693777-65A2-DD4F-B081-7CC1B0E23CF8}" srcId="{0F5046EF-C724-9C42-930F-1F940A0E8118}" destId="{5258C678-E35E-BF4B-83D5-267F3145DDE7}" srcOrd="2" destOrd="0" parTransId="{C7F8633A-6F05-6E47-8FD0-1D57B293F6C3}" sibTransId="{5FF77B93-376E-4D46-9515-1D441708874C}"/>
    <dgm:cxn modelId="{52B4BF81-1359-CB49-BC39-299DCAC8294D}" type="presOf" srcId="{0F5046EF-C724-9C42-930F-1F940A0E8118}" destId="{9B59EF79-2979-D543-9F23-5EFA166AB15D}" srcOrd="0" destOrd="0" presId="urn:microsoft.com/office/officeart/2008/layout/PictureStrips"/>
    <dgm:cxn modelId="{48073F82-F1A7-3F47-AE7B-56B18E7B216E}" srcId="{0F5046EF-C724-9C42-930F-1F940A0E8118}" destId="{209A4B4B-9192-E940-9BA7-1D14D0A7EC3C}" srcOrd="1" destOrd="0" parTransId="{7388A07B-3486-E14E-BFB5-2A53D8C04E43}" sibTransId="{592918E2-35E8-C748-8535-A6AEB65DACEF}"/>
    <dgm:cxn modelId="{65278C90-B7C3-DE40-B55C-720E9EF9D420}" srcId="{0F5046EF-C724-9C42-930F-1F940A0E8118}" destId="{0E2A21F8-0F13-3C4C-9611-733D86F93750}" srcOrd="3" destOrd="0" parTransId="{54E987F9-9E46-7346-B87A-77B8FFF98B5E}" sibTransId="{88CB440F-B340-4B47-A715-96EE3CB19CDD}"/>
    <dgm:cxn modelId="{85CC41A7-9B55-9942-874D-52E21B945471}" type="presOf" srcId="{5258C678-E35E-BF4B-83D5-267F3145DDE7}" destId="{FC70E2FC-0D46-C446-84DA-3FA7A2E922E3}" srcOrd="0" destOrd="0" presId="urn:microsoft.com/office/officeart/2008/layout/PictureStrips"/>
    <dgm:cxn modelId="{C22A67BD-2AD9-6243-8DE5-F7AB3D03CCDF}" type="presOf" srcId="{097C5C4F-4D4D-C74C-99F4-912C9ABB7AFB}" destId="{F818ADFF-36BD-0149-B9B2-876A64899C47}" srcOrd="0" destOrd="0" presId="urn:microsoft.com/office/officeart/2008/layout/PictureStrips"/>
    <dgm:cxn modelId="{C3FFFEDE-4F20-554E-BC1E-8E2253AB3B52}" srcId="{0F5046EF-C724-9C42-930F-1F940A0E8118}" destId="{097C5C4F-4D4D-C74C-99F4-912C9ABB7AFB}" srcOrd="0" destOrd="0" parTransId="{536827D1-A670-6640-A58E-91F058ABB52D}" sibTransId="{8A774020-235F-6A42-BFD5-821D48FA46A5}"/>
    <dgm:cxn modelId="{96D19BE1-43E6-9B44-81F5-1CF9549C5F3A}" type="presOf" srcId="{0E2A21F8-0F13-3C4C-9611-733D86F93750}" destId="{66251585-F249-514A-98A2-6528A66D6CB0}" srcOrd="0" destOrd="0" presId="urn:microsoft.com/office/officeart/2008/layout/PictureStrips"/>
    <dgm:cxn modelId="{D1AD82EA-0133-8B4E-A124-BDE5DDD2ACE6}" type="presOf" srcId="{74EB4EEF-1EEF-EE40-82ED-97EC13917DD1}" destId="{FC70E2FC-0D46-C446-84DA-3FA7A2E922E3}" srcOrd="0" destOrd="1" presId="urn:microsoft.com/office/officeart/2008/layout/PictureStrips"/>
    <dgm:cxn modelId="{2070585D-3381-474E-B13A-561C3CA4026A}" type="presParOf" srcId="{9B59EF79-2979-D543-9F23-5EFA166AB15D}" destId="{1712C61D-C4DB-824E-82EA-656CED99DBB4}" srcOrd="0" destOrd="0" presId="urn:microsoft.com/office/officeart/2008/layout/PictureStrips"/>
    <dgm:cxn modelId="{28164C5A-EDC7-164A-A3E7-DE2C5AB05167}" type="presParOf" srcId="{1712C61D-C4DB-824E-82EA-656CED99DBB4}" destId="{F818ADFF-36BD-0149-B9B2-876A64899C47}" srcOrd="0" destOrd="0" presId="urn:microsoft.com/office/officeart/2008/layout/PictureStrips"/>
    <dgm:cxn modelId="{062626F8-92ED-9045-B2AF-CA169DA5FA53}" type="presParOf" srcId="{1712C61D-C4DB-824E-82EA-656CED99DBB4}" destId="{734DB32E-B78F-434B-AA7E-B2F35B0467CE}" srcOrd="1" destOrd="0" presId="urn:microsoft.com/office/officeart/2008/layout/PictureStrips"/>
    <dgm:cxn modelId="{6DADEA8E-9802-214C-A8DD-2A22C2B3B948}" type="presParOf" srcId="{9B59EF79-2979-D543-9F23-5EFA166AB15D}" destId="{C0DD92C7-E3CA-1246-9765-E33BC9B7A424}" srcOrd="1" destOrd="0" presId="urn:microsoft.com/office/officeart/2008/layout/PictureStrips"/>
    <dgm:cxn modelId="{C107FE21-D4D2-0E4B-A492-A86059645E80}" type="presParOf" srcId="{9B59EF79-2979-D543-9F23-5EFA166AB15D}" destId="{58C2BD37-C958-6241-92F4-1599286667F0}" srcOrd="2" destOrd="0" presId="urn:microsoft.com/office/officeart/2008/layout/PictureStrips"/>
    <dgm:cxn modelId="{72BCC4D3-8E36-434D-A940-002CF0C03B20}" type="presParOf" srcId="{58C2BD37-C958-6241-92F4-1599286667F0}" destId="{A5314508-7A9D-064A-9F4F-228DB1376A20}" srcOrd="0" destOrd="0" presId="urn:microsoft.com/office/officeart/2008/layout/PictureStrips"/>
    <dgm:cxn modelId="{51421271-CFF3-0349-B17E-463D41116ECD}" type="presParOf" srcId="{58C2BD37-C958-6241-92F4-1599286667F0}" destId="{1C6C43A6-3F00-1640-A976-792CB635FB9A}" srcOrd="1" destOrd="0" presId="urn:microsoft.com/office/officeart/2008/layout/PictureStrips"/>
    <dgm:cxn modelId="{805C2299-8340-094A-970B-CD99589F6374}" type="presParOf" srcId="{9B59EF79-2979-D543-9F23-5EFA166AB15D}" destId="{F035DBE5-D7E5-4840-A165-A2B417C66936}" srcOrd="3" destOrd="0" presId="urn:microsoft.com/office/officeart/2008/layout/PictureStrips"/>
    <dgm:cxn modelId="{1E4F47D6-D98C-2247-A342-78164ED49FEE}" type="presParOf" srcId="{9B59EF79-2979-D543-9F23-5EFA166AB15D}" destId="{84D0CB23-1797-F64F-B138-B4D50B02C53A}" srcOrd="4" destOrd="0" presId="urn:microsoft.com/office/officeart/2008/layout/PictureStrips"/>
    <dgm:cxn modelId="{7B5C2BAF-D342-DC46-9211-C2F0D384B6B7}" type="presParOf" srcId="{84D0CB23-1797-F64F-B138-B4D50B02C53A}" destId="{FC70E2FC-0D46-C446-84DA-3FA7A2E922E3}" srcOrd="0" destOrd="0" presId="urn:microsoft.com/office/officeart/2008/layout/PictureStrips"/>
    <dgm:cxn modelId="{791CB88E-EC9B-5F47-AE00-3941DCE42719}" type="presParOf" srcId="{84D0CB23-1797-F64F-B138-B4D50B02C53A}" destId="{40F9624E-F613-C342-8E88-7247A6752E02}" srcOrd="1" destOrd="0" presId="urn:microsoft.com/office/officeart/2008/layout/PictureStrips"/>
    <dgm:cxn modelId="{D408BF5C-BF02-B849-803B-28719DCF6C57}" type="presParOf" srcId="{9B59EF79-2979-D543-9F23-5EFA166AB15D}" destId="{677D6F95-31F9-984D-85A0-692F53D8DFDE}" srcOrd="5" destOrd="0" presId="urn:microsoft.com/office/officeart/2008/layout/PictureStrips"/>
    <dgm:cxn modelId="{5EC79748-0600-6348-8B97-A457DE2C60DA}" type="presParOf" srcId="{9B59EF79-2979-D543-9F23-5EFA166AB15D}" destId="{50D5A063-D82F-0C42-B979-5D8C5781B34F}" srcOrd="6" destOrd="0" presId="urn:microsoft.com/office/officeart/2008/layout/PictureStrips"/>
    <dgm:cxn modelId="{42724273-0303-E542-A8DA-7AFD3446BEB6}" type="presParOf" srcId="{50D5A063-D82F-0C42-B979-5D8C5781B34F}" destId="{66251585-F249-514A-98A2-6528A66D6CB0}" srcOrd="0" destOrd="0" presId="urn:microsoft.com/office/officeart/2008/layout/PictureStrips"/>
    <dgm:cxn modelId="{F96D4DD1-F21E-C547-A7A7-6340F54FCBC3}" type="presParOf" srcId="{50D5A063-D82F-0C42-B979-5D8C5781B34F}" destId="{7CA4C936-8908-E64D-BE6F-7439F46224F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несколько совещательных органов с похожими названиями и функциями</a:t>
          </a: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трансформация существующих Координационных советов в совещательные органы, которые координируют, интегрируют и синхронизируют работу других коммуникационных площадок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представители всех существующих коммуникационных площадок + представители ассоциаций предпринимателей и субъектов МСП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обмен информацией о текущей деятельности всех коммуникационных площадок и актуальных проблемах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принимает решения о распределении сфер ответственности за решение проблем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определяет стратегические задачи для выстраивания эффективной коммуникации органов МСУ с бизнес-сообществом</a:t>
          </a: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Общественный Совет по инвестиционному климату и развитию малого и среднего предпринимательства в городе Орске, Оренбургской области</a:t>
          </a: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kern="1200" dirty="0">
              <a:latin typeface="Arial" panose="020B0604020202020204" pitchFamily="34" charset="0"/>
              <a:cs typeface="Arial" panose="020B0604020202020204" pitchFamily="34" charset="0"/>
            </a:rPr>
            <a:t>дефицит доверия между предпринимателями и органами МСУ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полное делегирование бизнес-сообществу (при участии активной общественности) разработки мастер-плана развития районного центра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муниципалитет заранее обозначает все возможные ограничения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работа над мастер-планом делегируется местным жителям, владельцам недвижимости и заинтересованным НКО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проводится презентация мастер-плана для муниципалитета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после презентации мастер-план выносится на голосование местного совета депутатов</a:t>
          </a: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разработка мастер-плана центра г. Нейвердал, муниципалитет Хеллендоорн, Нидерланды.</a:t>
          </a: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формальная разработка и внедрение стандарта без привлечения предпринимательского сообщества</a:t>
          </a: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внедрения стандарта как способ активизации взаимодействия с представителями бизнес-сообщества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сопровождение инвестиционных проектов по принципу «одного окна»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прозрачная процедура ОРВ проектов НПА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ежегодное инвестиционное послание главы муниципального образования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наличие мониторинговой группы, состоящей из предпринимателей, и отслеживающей выполнение положений стандарта и возможные нарушения</a:t>
          </a: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стандарты муниципальных образований Республики Алтай</a:t>
          </a: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ограниченные ресурсы для информирования, большое количество онлайн-каналов коммуникации с предпринимателями</a:t>
          </a: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Интернет-ресурса с информацией о существующих инструментах поддержки и функционирующих каналах коммуникации с органами местного самоуправления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Интернет-страница содержит:</a:t>
          </a:r>
          <a:endParaRPr lang="ru-RU" sz="1800" b="1" kern="12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понятные пошаговые инструкции (инфографика) об использовании каналов коммуникации для разрешения вопросов и получения консультативной поддержки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навигация по другим интернет-сайтам, группам в соцсетях и чатам в популярных мессенджерах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интерактивное взаимодействие и обратная связь</a:t>
          </a: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тернет-сайт об инвестиционной деятельности «Инвестиционный паспорт города Братска», Интернет-страницы стандартов муниципальных образований Республики Алтай</a:t>
          </a: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kern="1200" dirty="0">
              <a:latin typeface="Arial" panose="020B0604020202020204" pitchFamily="34" charset="0"/>
              <a:cs typeface="Arial" panose="020B0604020202020204" pitchFamily="34" charset="0"/>
            </a:rPr>
            <a:t>отсутствие 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«локального патриотизма» и чувства причастности к местному сообществу</a:t>
          </a: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ежегодный форум с участием представителей органов МСУ, предпринимателей, экспертов и местных жителей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отчет о развитии МСП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обсуждение текущих проблем муниципального образования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обсуждение стратегических направлений развития муниципального образования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мероприятия-спутники во всех поселениях муниципального района на базе существующих муниципальных площадок (библиотеки, дома культуры)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Красноярский городской форум, Форум северных муниципалитетов, муниципальный инвестиционный форум Сургутского района «Бизнес и власть: полный контакт»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kern="1200" dirty="0">
              <a:latin typeface="Arial" panose="020B0604020202020204" pitchFamily="34" charset="0"/>
              <a:cs typeface="Arial" panose="020B0604020202020204" pitchFamily="34" charset="0"/>
            </a:rPr>
            <a:t>слабая вовлеченность молодежи в предпринимательскую деятельность, отток молодого населения, ухудшение инвестиционного климата и сокращение кадрового резерва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 бизнес-планов среди слушателей программы обучения основам предпринимательства для школьников и учащихся ССУЗ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конкурс – завершающий этап образовательной программы основам предпринимательства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программа реализуется Фондом/Центром поддержки МСП при содействии комитета/отдела по образованию органов МСУ, руководства школ и ССУЗ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жюри конкурса состоит из предпринимателей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награждение победителей – публичное мероприятие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обучающая программа «Школа молодого предпринимателя» и конкурс бизнес-планов, разработанных для привлечения школьников старших классов к предпринимательской деятельности в г. Выборге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kern="1200" dirty="0">
              <a:latin typeface="Arial" panose="020B0604020202020204" pitchFamily="34" charset="0"/>
              <a:cs typeface="Arial" panose="020B0604020202020204" pitchFamily="34" charset="0"/>
            </a:rPr>
            <a:t>отсутствие нужных специалистов для развития экономики муниципального образования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включение представителей образовательных учреждений во взаимодействие бизнеса и местных властей. Основной площадкой трехсторонней коммуникации могут быть Координационные советы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представители ССУЗ входят в состав Координационного совета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взаимное информирования бизнеса и местного образовательного сообществ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создание образовательных программ, отвечающих потребностям местного бизнеса и соответствующих экономической специализации муниципального образования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Координационный совет г. Сургута входит представитель Центра социального партнерства и трудоустройства выпускников Сургутского политехнического колледжа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kern="1200" dirty="0">
              <a:latin typeface="Arial" panose="020B0604020202020204" pitchFamily="34" charset="0"/>
              <a:cs typeface="Arial" panose="020B0604020202020204" pitchFamily="34" charset="0"/>
            </a:rPr>
            <a:t>формальная коммуникация в рамках ОРВ, низкая вовлеченность предпринимателей в процедуру проведения ОРВ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Консультативного совета при уполномоченном органе по ОРВ, состоящем исключительно из предпринимателей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Совет создается при уполномоченном органе по проведению ОРВ в муниципальном образовании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состоит из субъектов МСП и представителей бизнес-ассоциаций региона и муниципалитета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получение «обратной связи» по процедуре ОРВ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оценку эффективности реализации процедуры ОРВ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привлекает предпринимателей к ОРВ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Координационный совет по ОРВ при уполномоченном органе в Полевском городском округе Свердловской области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kern="1200" dirty="0">
              <a:latin typeface="Arial" panose="020B0604020202020204" pitchFamily="34" charset="0"/>
              <a:cs typeface="Arial" panose="020B0604020202020204" pitchFamily="34" charset="0"/>
            </a:rPr>
            <a:t>взаимодействие ограничивается информированием, отсутствует предпринимательская экосистема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промышленный парк/бизнес-инкубатор, созданный по кластерному принципу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коммуникационная площадка в виде промышленного парка/бизнес-инкубатора муниципального уровня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ядро промышленного парка – крупная компания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в промпарк/бизнес-инкубатор приглашаются компании, оказывающие сервисные услуги для крупной компании, находящейся в ядре кластера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образовательные мероприятия, пространство обмена опытом</a:t>
          </a: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некоммерческая организация «Фонд «Окружной инновационно-технологический центр «Старт (промышленный парк)» в г. Губкинский, Ямало-Ненецкий автономный округ.</a:t>
          </a: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8ADFF-36BD-0149-B9B2-876A64899C47}">
      <dsp:nvSpPr>
        <dsp:cNvPr id="0" name=""/>
        <dsp:cNvSpPr/>
      </dsp:nvSpPr>
      <dsp:spPr>
        <a:xfrm>
          <a:off x="311843" y="121711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Проблема:</a:t>
          </a:r>
          <a:r>
            <a:rPr lang="ru-RU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0" kern="1200" dirty="0">
              <a:latin typeface="Arial" panose="020B0604020202020204" pitchFamily="34" charset="0"/>
              <a:cs typeface="Arial" panose="020B0604020202020204" pitchFamily="34" charset="0"/>
            </a:rPr>
            <a:t>отсутствие финансовых ресурсов для благоустройства территорий и общественных пространств, неразвитость коммуникации в рамках муниципально-частного партнерства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43" y="121711"/>
        <a:ext cx="5412669" cy="1691459"/>
      </dsp:txXfrm>
    </dsp:sp>
    <dsp:sp modelId="{734DB32E-B78F-434B-AA7E-B2F35B0467CE}">
      <dsp:nvSpPr>
        <dsp:cNvPr id="0" name=""/>
        <dsp:cNvSpPr/>
      </dsp:nvSpPr>
      <dsp:spPr>
        <a:xfrm>
          <a:off x="6283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4508-7A9D-064A-9F4F-228DB1376A20}">
      <dsp:nvSpPr>
        <dsp:cNvPr id="0" name=""/>
        <dsp:cNvSpPr/>
      </dsp:nvSpPr>
      <dsp:spPr>
        <a:xfrm>
          <a:off x="6072158" y="13591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Решение: </a:t>
          </a:r>
          <a:r>
            <a:rPr lang="ru-RU" sz="1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программа шефства над территорией/улицей как коммуникационная площадка органов МСУ с субъектами МСП</a:t>
          </a:r>
        </a:p>
      </dsp:txBody>
      <dsp:txXfrm>
        <a:off x="6072158" y="135919"/>
        <a:ext cx="5412669" cy="1691459"/>
      </dsp:txXfrm>
    </dsp:sp>
    <dsp:sp modelId="{1C6C43A6-3F00-1640-A976-792CB635FB9A}">
      <dsp:nvSpPr>
        <dsp:cNvPr id="0" name=""/>
        <dsp:cNvSpPr/>
      </dsp:nvSpPr>
      <dsp:spPr>
        <a:xfrm>
          <a:off x="5858790" y="296812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0E2FC-0D46-C446-84DA-3FA7A2E922E3}">
      <dsp:nvSpPr>
        <dsp:cNvPr id="0" name=""/>
        <dsp:cNvSpPr/>
      </dsp:nvSpPr>
      <dsp:spPr>
        <a:xfrm>
          <a:off x="226540" y="2228854"/>
          <a:ext cx="5412669" cy="34152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Суть практики: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коммуникационная площадка в виде программы шефства над территорией/улицей со стороны конкретного предприятия или бизнес-ассоциации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вывоз мусора и облагораживание подшефного общественного пространства, территории или улицы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распределение пространств со стороны органов МСУ происходит на конкурсной основе </a:t>
          </a:r>
        </a:p>
      </dsp:txBody>
      <dsp:txXfrm>
        <a:off x="226540" y="2228854"/>
        <a:ext cx="5412669" cy="3415225"/>
      </dsp:txXfrm>
    </dsp:sp>
    <dsp:sp modelId="{40F9624E-F613-C342-8E88-7247A6752E02}">
      <dsp:nvSpPr>
        <dsp:cNvPr id="0" name=""/>
        <dsp:cNvSpPr/>
      </dsp:nvSpPr>
      <dsp:spPr>
        <a:xfrm>
          <a:off x="62830" y="3082556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51585-F249-514A-98A2-6528A66D6CB0}">
      <dsp:nvSpPr>
        <dsp:cNvPr id="0" name=""/>
        <dsp:cNvSpPr/>
      </dsp:nvSpPr>
      <dsp:spPr>
        <a:xfrm>
          <a:off x="6044608" y="2667639"/>
          <a:ext cx="5412669" cy="169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5682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Пример:</a:t>
          </a:r>
          <a:r>
            <a:rPr lang="ru-RU" sz="1800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программа «Возьми шефство над территорией/улицей» (Adopt a Spot), реализуемая Управлением общественных работ города Атланты, штат Джорджия, США</a:t>
          </a:r>
        </a:p>
      </dsp:txBody>
      <dsp:txXfrm>
        <a:off x="6044608" y="2667639"/>
        <a:ext cx="5412669" cy="1691459"/>
      </dsp:txXfrm>
    </dsp:sp>
    <dsp:sp modelId="{7CA4C936-8908-E64D-BE6F-7439F46224FF}">
      <dsp:nvSpPr>
        <dsp:cNvPr id="0" name=""/>
        <dsp:cNvSpPr/>
      </dsp:nvSpPr>
      <dsp:spPr>
        <a:xfrm>
          <a:off x="5858790" y="3156374"/>
          <a:ext cx="1184021" cy="1776032"/>
        </a:xfrm>
        <a:prstGeom prst="rect">
          <a:avLst/>
        </a:prstGeom>
        <a:solidFill>
          <a:schemeClr val="bg2">
            <a:lumMod val="9000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6C48F-CCEE-B44B-B9B9-DAC6A5A28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3100A9-27F4-8948-A69C-5367D5EECE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4B5E6A-AF14-9F4A-AA32-C73CE39AB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5EB2E7-6B00-C04D-9ABB-A60D50C7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9F4AB1-5A67-1E4B-B3E7-CB069CF7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22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095D5-2B46-F740-85BA-032FF890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A987B1-8956-1F4B-B910-94F59550E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197726-0882-A84F-80A2-304A346A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8F1DD6-956A-C147-A4FC-E6466AC1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137C21-DEC9-B648-907E-EBF0DEF8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64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8161EE-A7E7-8345-99CB-2F57542EAF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BE8FB0-844E-204D-B6E1-91C0884FD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01568A-5229-8B43-A167-A7B1E267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6296FA-080D-1242-9652-D0077692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85D5-DECF-F344-97A5-1F62C02C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38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26120-C01D-454E-8D5D-918415873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E02CC4-D34E-C049-A36E-8611C763D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2BD50B-1513-D741-B92C-0360F473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FB3C60-141F-FB48-B746-5BAE42D5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4B28AC-3490-584A-BB70-4AC3B11D8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79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65977-DEF2-1347-9906-2EB0D5ED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69EEA5-2282-CD48-A105-DE6EA5014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886A8C-374F-FD4E-A74B-E6380B7F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A78DCD-A141-DD40-B651-4BC77019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9AFCC0-9A9C-B444-9B66-48370EAF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15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71899-6612-3D4C-8595-635838F8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089CEC-11D2-B249-B190-D4D66508D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0B9439-352C-5E4D-B0F1-EE74E33F2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683E70-E735-6340-ADB2-27EAE6DB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1E51D4-FED3-044F-BF67-228F8C6A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DD7C3B-A53A-5F40-9D5C-022B1214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0E63EF-A81F-5C49-AE59-7271EE30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CC115A-394E-9D49-8A9F-493210DDE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C25581-D92F-B74A-B119-B1A821ADF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C52BD6-E30F-B444-B608-9091F8B67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46015AC-3E5B-EA49-B7F1-92815F55A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2A380C-C849-4244-A31F-704B9698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ADD8A0-F3FC-4C4A-8C37-776B20A3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1E41018-BB92-FC44-89AD-D56AFD31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91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EC9A2-C8D4-474B-96A2-6BB64E75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94DEC8E-5CA6-0943-AEF8-0A01F200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FE6502-9137-8D42-98A2-E8EE9547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919E25-E9F6-B44E-9C9F-7136F50E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85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F32DB21-C355-6F49-BD98-A732AB03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0ACAFF-A0B6-6D48-9416-9FD005CF6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7E3E42-78E7-A04D-91E1-47A3BEA9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15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71DB7-7512-F94D-8DC3-99A633AE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1312D8-8ED5-FE4F-885C-A9A676887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2C8EDE-925A-8A40-9FAD-342764616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56EBF6-8556-F540-97D1-3ECACA061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134D6-D4D1-3A4C-B7FC-996DF4AD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B5EE06-0713-7941-B7A3-B2B229316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09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CD2F1-1C83-C342-9919-7A3E48D6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048E51-BFE5-9948-9B22-69A5AF3D9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A0F990-3697-694E-976C-272890A76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753831-F33B-A94D-B581-4D0F0187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D640F0-0AF2-C54E-A777-DA277002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C5E71A-9CDE-B542-8791-BE89366A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00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3857E1-0F0F-2E4B-938D-1F99BDEC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141DD5-F551-4F41-9B8F-D7789F6F2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D9877E-2A3F-734A-849D-F9A603ED8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9CE1-92E1-2E41-BB68-04AC972E0D1F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932A7F-D0E9-124B-8AB9-4440128275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EBF417-6890-644B-9276-D8BBF7410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5CA77-B59A-C94D-A28C-8D4872DE87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7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7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8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9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0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4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6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DD763-57A8-1C4C-93D7-48CD51137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1538"/>
            <a:ext cx="9144000" cy="307422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органов местного самоуправления и бизнеса: лучшие практики в России и мире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385E02-BDBC-1F47-8293-EFFBBDF43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7390"/>
            <a:ext cx="9144000" cy="818322"/>
          </a:xfrm>
        </p:spPr>
        <p:txBody>
          <a:bodyPr/>
          <a:lstStyle/>
          <a:p>
            <a:pPr algn="r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16.03.2020</a:t>
            </a:r>
          </a:p>
        </p:txBody>
      </p:sp>
    </p:spTree>
    <p:extLst>
      <p:ext uri="{BB962C8B-B14F-4D97-AF65-F5344CB8AC3E}">
        <p14:creationId xmlns:p14="http://schemas.microsoft.com/office/powerpoint/2010/main" val="262849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7. Консультативный совет при уполномоченном органе по ОРВ муниципального образования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75946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47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8. Создание муниципального промышленного парка/бизнес-инкубатора по кластерному принципу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451924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4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9. Коммуникационная площадка в виде программы шефства над территорией/улицей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848709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74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10. Создание коммуникационного механизма для восстановления доверия между бизнесом и органами МСУ посредством делегирования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102472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34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ADB3E6-2955-4949-A2D5-151544F3B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638"/>
            <a:ext cx="10515600" cy="5648325"/>
          </a:xfrm>
        </p:spPr>
        <p:txBody>
          <a:bodyPr/>
          <a:lstStyle/>
          <a:p>
            <a:pPr marL="0" indent="0" algn="ctr">
              <a:buNone/>
            </a:pPr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6664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86662-55C6-C946-A801-AA79C9F22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/>
          <a:lstStyle/>
          <a:p>
            <a:r>
              <a:rPr lang="ru-RU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 лучших практик коммуникации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50F87D-4C63-1945-B98F-479EEB9FB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426"/>
            <a:ext cx="10515600" cy="53784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Мировой опыт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– 3 главных принципа успешного взаимодействия органов МСУ и бизнеса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доверия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по конкретным вопросам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«интегрированный» характер взаимодействия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опроса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– 4 основные сложности</a:t>
            </a:r>
          </a:p>
          <a:p>
            <a:pPr lvl="0"/>
            <a:r>
              <a:rPr lang="ru-RU" dirty="0"/>
              <a:t>наличие нескольких коммуникационных площадок с дублирующими функциями</a:t>
            </a:r>
          </a:p>
          <a:p>
            <a:pPr lvl="0"/>
            <a:r>
              <a:rPr lang="ru-RU" dirty="0"/>
              <a:t>одновременная перегруженность информационной повестки и низкая степень информированности предпринимателей </a:t>
            </a:r>
          </a:p>
          <a:p>
            <a:pPr lvl="0"/>
            <a:r>
              <a:rPr lang="ru-RU" dirty="0"/>
              <a:t>слабость Координационных советов как коммуникационных площадок</a:t>
            </a:r>
          </a:p>
          <a:p>
            <a:pPr lvl="0"/>
            <a:r>
              <a:rPr lang="ru-RU" dirty="0"/>
              <a:t>отсутствие инициативы и недоверие со стороны бизнес-сообщества к органам власти в целом и МСУ в частности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4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50F87D-4C63-1945-B98F-479EEB9FB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5788"/>
            <a:ext cx="10515600" cy="5907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Лучшая практика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оптимальный метод решения конкретной проблемы или достижения определенной цели, который может быть обобщен и использован другими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описании практик использован подход АСИ: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анализ конкретного примера решения проблемы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идентификация способов успешного решения проблемы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обобщение и описание общих принципов решения проблемы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Лучшая практика: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универсальна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требует адаптации</a:t>
            </a: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Совет Европы. Лучшие практики местного самоуправления. – 2019. – С. 7.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18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1. Координация деятельности всех коммуникационных площадок Координационным советом</a:t>
            </a:r>
            <a:r>
              <a:rPr lang="ru-RU" sz="2600" dirty="0">
                <a:solidFill>
                  <a:srgbClr val="0432FF"/>
                </a:solidFill>
                <a:effectLst/>
              </a:rPr>
              <a:t> </a:t>
            </a:r>
            <a:endParaRPr lang="ru-RU" sz="2600" dirty="0">
              <a:solidFill>
                <a:srgbClr val="0432FF"/>
              </a:solidFill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02207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60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2. Эффективная коммуникация как часть внедрения стандарта деятельности органов МСУ по обеспечению благоприятного инвестиционного климата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044189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3. Организация онлайн-площадки коммуникации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604529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4. Ежегодный форум муниципального образования как площадка для коммуникации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64914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9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5. Конкурс предпринимательской инициативы для учащихся школ и ССУЗ как площадка взаимодействия бизнеса, органов МСУ и образовательных организаций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603041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1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419A1-B207-AD44-AFE0-07BE34A6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70837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32FF"/>
                </a:solidFill>
              </a:rPr>
              <a:t>6. Включение представителей средних специальных образовательных учреждений в состав Координационного совета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2EB9D39-9F6C-0D4D-81BB-5D3853DB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750153"/>
              </p:ext>
            </p:extLst>
          </p:nvPr>
        </p:nvGraphicFramePr>
        <p:xfrm>
          <a:off x="371475" y="814388"/>
          <a:ext cx="11558587" cy="57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 descr="Лампочка">
            <a:extLst>
              <a:ext uri="{FF2B5EF4-FFF2-40B4-BE49-F238E27FC236}">
                <a16:creationId xmlns:a16="http://schemas.microsoft.com/office/drawing/2014/main" id="{42F2F01B-1C45-224D-BB4D-A30317616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1" y="1468198"/>
            <a:ext cx="1062038" cy="1062038"/>
          </a:xfrm>
          <a:prstGeom prst="rect">
            <a:avLst/>
          </a:prstGeom>
        </p:spPr>
      </p:pic>
      <p:pic>
        <p:nvPicPr>
          <p:cNvPr id="16" name="Рисунок 15" descr="Открытая папка">
            <a:extLst>
              <a:ext uri="{FF2B5EF4-FFF2-40B4-BE49-F238E27FC236}">
                <a16:creationId xmlns:a16="http://schemas.microsoft.com/office/drawing/2014/main" id="{F6C12EEC-FB25-534E-83A3-53011C3787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65080" y="4327764"/>
            <a:ext cx="914400" cy="914400"/>
          </a:xfrm>
          <a:prstGeom prst="rect">
            <a:avLst/>
          </a:prstGeom>
        </p:spPr>
      </p:pic>
      <p:pic>
        <p:nvPicPr>
          <p:cNvPr id="18" name="Рисунок 17" descr="Схема игры">
            <a:extLst>
              <a:ext uri="{FF2B5EF4-FFF2-40B4-BE49-F238E27FC236}">
                <a16:creationId xmlns:a16="http://schemas.microsoft.com/office/drawing/2014/main" id="{051E8FA9-0DC7-3B41-B200-BADE229748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6497" y="1344373"/>
            <a:ext cx="1071560" cy="1071560"/>
          </a:xfrm>
          <a:prstGeom prst="rect">
            <a:avLst/>
          </a:prstGeom>
        </p:spPr>
      </p:pic>
      <p:pic>
        <p:nvPicPr>
          <p:cNvPr id="20" name="Рисунок 19" descr="Контрольный список">
            <a:extLst>
              <a:ext uri="{FF2B5EF4-FFF2-40B4-BE49-F238E27FC236}">
                <a16:creationId xmlns:a16="http://schemas.microsoft.com/office/drawing/2014/main" id="{775E06D8-83DB-4143-9B7D-1D258671D8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1" y="4253945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77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1140</Words>
  <Application>Microsoft Macintosh PowerPoint</Application>
  <PresentationFormat>Широкоэкранный</PresentationFormat>
  <Paragraphs>115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Взаимодействие органов местного самоуправления и бизнеса: лучшие практики в России и мире</vt:lpstr>
      <vt:lpstr>Отбор лучших практик коммуникации</vt:lpstr>
      <vt:lpstr>Презентация PowerPoint</vt:lpstr>
      <vt:lpstr>1. Координация деятельности всех коммуникационных площадок Координационным советом </vt:lpstr>
      <vt:lpstr>2. Эффективная коммуникация как часть внедрения стандарта деятельности органов МСУ по обеспечению благоприятного инвестиционного климата</vt:lpstr>
      <vt:lpstr>3. Организация онлайн-площадки коммуникации</vt:lpstr>
      <vt:lpstr>4. Ежегодный форум муниципального образования как площадка для коммуникации</vt:lpstr>
      <vt:lpstr>5. Конкурс предпринимательской инициативы для учащихся школ и ССУЗ как площадка взаимодействия бизнеса, органов МСУ и образовательных организаций</vt:lpstr>
      <vt:lpstr>6. Включение представителей средних специальных образовательных учреждений в состав Координационного совета</vt:lpstr>
      <vt:lpstr>7. Консультативный совет при уполномоченном органе по ОРВ муниципального образования</vt:lpstr>
      <vt:lpstr>8. Создание муниципального промышленного парка/бизнес-инкубатора по кластерному принципу</vt:lpstr>
      <vt:lpstr>9. Коммуникационная площадка в виде программы шефства над территорией/улицей</vt:lpstr>
      <vt:lpstr>10. Создание коммуникационного механизма для восстановления доверия между бизнесом и органами МСУ посредством делегирования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Агафонов Юрий Геннадьевич</dc:creator>
  <cp:lastModifiedBy>Агафонов Юрий Геннадьевич</cp:lastModifiedBy>
  <cp:revision>58</cp:revision>
  <dcterms:created xsi:type="dcterms:W3CDTF">2020-03-15T19:14:59Z</dcterms:created>
  <dcterms:modified xsi:type="dcterms:W3CDTF">2020-03-16T08:29:05Z</dcterms:modified>
</cp:coreProperties>
</file>