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7" r:id="rId4"/>
    <p:sldId id="298" r:id="rId5"/>
    <p:sldId id="291" r:id="rId6"/>
    <p:sldId id="261" r:id="rId7"/>
    <p:sldId id="292" r:id="rId8"/>
    <p:sldId id="296" r:id="rId9"/>
    <p:sldId id="273" r:id="rId10"/>
    <p:sldId id="295" r:id="rId11"/>
    <p:sldId id="293" r:id="rId1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50" autoAdjust="0"/>
    <p:restoredTop sz="93052" autoAdjust="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A67AC-0C8E-4FF1-A75A-8019475DF10F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DDAA5-F18B-46A8-8D6A-8BAF52896E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1899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825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378825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12F5B2E1-C34A-494C-A476-6DA95D89E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5469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DE07C2C-304A-4C45-A7C7-50D8F65E32B9}" type="slidenum">
              <a:rPr lang="ru-RU" sz="1200"/>
              <a:pPr eaLnBrk="1" hangingPunct="1"/>
              <a:t>1</a:t>
            </a:fld>
            <a:endParaRPr lang="ru-RU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5275" y="666750"/>
            <a:ext cx="6524625" cy="4892675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091" y="5753124"/>
            <a:ext cx="5874010" cy="36102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09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3850" y="293688"/>
            <a:ext cx="16748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2181225"/>
            <a:ext cx="8280400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3284538"/>
            <a:ext cx="3743325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104295333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01BA6-C307-E84A-ACC3-4548AD5E5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56549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50" y="0"/>
            <a:ext cx="2105025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167437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C2E3-6A56-6C46-BE59-53F53B4BB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4699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91EF4-21E3-F840-9AEA-8463452D7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4554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501C5-F758-8D43-9ADC-73CE9FC32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94483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2DCBC-4D63-0F4C-BB7C-88BD3F49B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91744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5A1E7-FAAE-4848-A9D8-2790AD31C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8691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C6112-0A40-7047-8B92-F3B632F02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895354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3CD8A-1AE0-2745-B49E-058762124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394346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19AD8-00B5-2148-91E0-05BDDE944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05494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F6DAF-C784-C348-B77A-2D5F9165B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4028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9763" y="6448425"/>
            <a:ext cx="62706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 smtClean="0">
                <a:solidFill>
                  <a:schemeClr val="hlink"/>
                </a:solidFill>
                <a:cs typeface="Arial" charset="0"/>
              </a:defRPr>
            </a:lvl1pPr>
          </a:lstStyle>
          <a:p>
            <a:pPr>
              <a:defRPr/>
            </a:pPr>
            <a:fld id="{D8800763-60EE-B846-84C7-A01E1063B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76327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005763" y="106363"/>
            <a:ext cx="8874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ea typeface="Arial" charset="0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gif"/><Relationship Id="rId7" Type="http://schemas.openxmlformats.org/officeDocument/2006/relationships/image" Target="../media/image1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b--sw3tSuYwFh9d4syvsTVb" hidden="1"/>
          <p:cNvSpPr>
            <a:spLocks noChangeArrowheads="1"/>
          </p:cNvSpPr>
          <p:nvPr/>
        </p:nvSpPr>
        <p:spPr bwMode="auto">
          <a:xfrm>
            <a:off x="63500" y="6731000"/>
            <a:ext cx="63500" cy="635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5536" y="2780928"/>
            <a:ext cx="831691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30000"/>
              </a:lnSpc>
            </a:pPr>
            <a:r>
              <a:rPr lang="ru-RU" sz="2200" b="1" dirty="0" smtClean="0">
                <a:solidFill>
                  <a:schemeClr val="tx2"/>
                </a:solidFill>
              </a:rPr>
              <a:t>О </a:t>
            </a:r>
            <a:r>
              <a:rPr lang="ru-RU" sz="2200" b="1" dirty="0">
                <a:solidFill>
                  <a:schemeClr val="tx2"/>
                </a:solidFill>
              </a:rPr>
              <a:t>содействии развитию и кооперации с предприятиями атомной отрасли субъектов малого и среднего предпринимательства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54887" y="116632"/>
            <a:ext cx="670960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ru-RU" sz="1400" dirty="0" smtClean="0">
                <a:solidFill>
                  <a:schemeClr val="bg2"/>
                </a:solidFill>
              </a:rPr>
              <a:t>Совместное совещание </a:t>
            </a:r>
            <a:r>
              <a:rPr lang="ru-RU" sz="1400" dirty="0">
                <a:solidFill>
                  <a:schemeClr val="bg2"/>
                </a:solidFill>
              </a:rPr>
              <a:t>Координационного совета </a:t>
            </a:r>
            <a:r>
              <a:rPr lang="ru-RU" sz="1400" dirty="0" smtClean="0">
                <a:solidFill>
                  <a:schemeClr val="bg2"/>
                </a:solidFill>
              </a:rPr>
              <a:t>администрации г</a:t>
            </a:r>
            <a:r>
              <a:rPr lang="ru-RU" sz="1400" dirty="0">
                <a:solidFill>
                  <a:schemeClr val="bg2"/>
                </a:solidFill>
              </a:rPr>
              <a:t>. Сосновый Бор Ленинградской области по вопросам развития предпринимательства и представителей рабочей </a:t>
            </a:r>
            <a:r>
              <a:rPr lang="ru-RU" sz="1400" dirty="0" smtClean="0">
                <a:solidFill>
                  <a:schemeClr val="bg2"/>
                </a:solidFill>
              </a:rPr>
              <a:t>группы Общественного </a:t>
            </a:r>
            <a:r>
              <a:rPr lang="ru-RU" sz="1400" dirty="0">
                <a:solidFill>
                  <a:schemeClr val="bg2"/>
                </a:solidFill>
              </a:rPr>
              <a:t>совета </a:t>
            </a:r>
            <a:r>
              <a:rPr lang="ru-RU" sz="1400" dirty="0" err="1">
                <a:solidFill>
                  <a:schemeClr val="bg2"/>
                </a:solidFill>
              </a:rPr>
              <a:t>Госкорпорации</a:t>
            </a:r>
            <a:r>
              <a:rPr lang="ru-RU" sz="1400" dirty="0">
                <a:solidFill>
                  <a:schemeClr val="bg2"/>
                </a:solidFill>
              </a:rPr>
              <a:t> «Росатом</a:t>
            </a:r>
            <a:r>
              <a:rPr lang="ru-RU" sz="1400" dirty="0" smtClean="0">
                <a:solidFill>
                  <a:schemeClr val="bg2"/>
                </a:solidFill>
              </a:rPr>
              <a:t>» по </a:t>
            </a:r>
            <a:r>
              <a:rPr lang="ru-RU" sz="1400" dirty="0">
                <a:solidFill>
                  <a:schemeClr val="bg2"/>
                </a:solidFill>
              </a:rPr>
              <a:t>развитию территорий, АО «Корпорация «МСП</a:t>
            </a:r>
            <a:r>
              <a:rPr lang="ru-RU" sz="1400" dirty="0" smtClean="0">
                <a:solidFill>
                  <a:schemeClr val="bg2"/>
                </a:solidFill>
              </a:rPr>
              <a:t>», крупных </a:t>
            </a:r>
            <a:r>
              <a:rPr lang="ru-RU" sz="1400" dirty="0">
                <a:solidFill>
                  <a:schemeClr val="bg2"/>
                </a:solidFill>
              </a:rPr>
              <a:t>предприятий и малого и среднего </a:t>
            </a:r>
            <a:r>
              <a:rPr lang="ru-RU" sz="1400" dirty="0" smtClean="0">
                <a:solidFill>
                  <a:schemeClr val="bg2"/>
                </a:solidFill>
              </a:rPr>
              <a:t>бизнеса</a:t>
            </a:r>
            <a:endParaRPr lang="ru-RU" altLang="ru-RU" sz="1400" dirty="0">
              <a:solidFill>
                <a:schemeClr val="bg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8313" y="4941168"/>
            <a:ext cx="3167583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FontTx/>
              <a:buNone/>
              <a:defRPr sz="1400" b="1">
                <a:solidFill>
                  <a:schemeClr val="bg2"/>
                </a:solidFill>
                <a:latin typeface="+mn-lt"/>
                <a:ea typeface="ＭＳ Ｐゴシック" charset="0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kern="0" dirty="0" smtClean="0">
                <a:solidFill>
                  <a:schemeClr val="hlink"/>
                </a:solidFill>
              </a:rPr>
              <a:t>Докладчик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b="0" i="1" kern="0" dirty="0" smtClean="0">
                <a:solidFill>
                  <a:schemeClr val="hlink"/>
                </a:solidFill>
              </a:rPr>
              <a:t>Ю.Б. </a:t>
            </a:r>
            <a:r>
              <a:rPr lang="ru-RU" altLang="ru-RU" sz="1800" b="0" i="1" kern="0" dirty="0" err="1" smtClean="0">
                <a:solidFill>
                  <a:schemeClr val="hlink"/>
                </a:solidFill>
              </a:rPr>
              <a:t>Тебин</a:t>
            </a:r>
            <a:endParaRPr lang="ru-RU" altLang="ru-RU" sz="1800" i="1" kern="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ru-RU" sz="1800" i="1" kern="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i="1" kern="0" dirty="0" smtClean="0">
                <a:solidFill>
                  <a:schemeClr val="hlink"/>
                </a:solidFill>
              </a:rPr>
              <a:t>г. Сосновый Бор,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b="0" i="1" kern="0" dirty="0" smtClean="0">
                <a:solidFill>
                  <a:schemeClr val="hlink"/>
                </a:solidFill>
              </a:rPr>
              <a:t>Ленинградская область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i="1" kern="0" dirty="0" smtClean="0">
                <a:solidFill>
                  <a:schemeClr val="hlink"/>
                </a:solidFill>
              </a:rPr>
              <a:t>2</a:t>
            </a:r>
            <a:r>
              <a:rPr lang="en-US" altLang="ru-RU" sz="1800" i="1" kern="0" dirty="0" smtClean="0">
                <a:solidFill>
                  <a:schemeClr val="hlink"/>
                </a:solidFill>
              </a:rPr>
              <a:t>2</a:t>
            </a:r>
            <a:r>
              <a:rPr lang="ru-RU" altLang="ru-RU" sz="1800" i="1" kern="0" dirty="0" smtClean="0">
                <a:solidFill>
                  <a:schemeClr val="hlink"/>
                </a:solidFill>
              </a:rPr>
              <a:t>.12.2015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leader.tatar/uploads/media_file/file/598/large_7df85ebb-b011-4aef-b125-0b27d73e023e.jpg"/>
          <p:cNvPicPr>
            <a:picLocks noChangeAspect="1" noChangeArrowheads="1"/>
          </p:cNvPicPr>
          <p:nvPr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578" y="1124744"/>
            <a:ext cx="8640959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5155"/>
            <a:ext cx="7920880" cy="873565"/>
          </a:xfrm>
        </p:spPr>
        <p:txBody>
          <a:bodyPr/>
          <a:lstStyle/>
          <a:p>
            <a:r>
              <a:rPr lang="ru-RU" dirty="0" smtClean="0"/>
              <a:t>Развитие предпринимательских инициатив, </a:t>
            </a:r>
            <a:r>
              <a:rPr lang="ru-RU" dirty="0"/>
              <a:t>не </a:t>
            </a:r>
            <a:r>
              <a:rPr lang="ru-RU" dirty="0" smtClean="0"/>
              <a:t>связанных </a:t>
            </a:r>
            <a:r>
              <a:rPr lang="ru-RU" dirty="0"/>
              <a:t>с деятельностью предприятий </a:t>
            </a:r>
            <a:r>
              <a:rPr lang="ru-RU" dirty="0" err="1" smtClean="0"/>
              <a:t>Госкорпорации</a:t>
            </a:r>
            <a:r>
              <a:rPr lang="ru-RU" dirty="0" smtClean="0"/>
              <a:t> «</a:t>
            </a:r>
            <a:r>
              <a:rPr lang="ru-RU" dirty="0" err="1" smtClean="0"/>
              <a:t>Росатом</a:t>
            </a:r>
            <a:r>
              <a:rPr lang="ru-RU" dirty="0" smtClean="0"/>
              <a:t>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132856"/>
            <a:ext cx="6264696" cy="3168352"/>
          </a:xfrm>
        </p:spPr>
        <p:txBody>
          <a:bodyPr/>
          <a:lstStyle/>
          <a:p>
            <a:pPr algn="ctr"/>
            <a:r>
              <a:rPr lang="ru-RU" sz="2000" dirty="0" smtClean="0"/>
              <a:t>агробизнес;</a:t>
            </a:r>
          </a:p>
          <a:p>
            <a:pPr algn="ctr"/>
            <a:r>
              <a:rPr lang="ru-RU" sz="2000" dirty="0" smtClean="0"/>
              <a:t>торговая деятельность:</a:t>
            </a:r>
          </a:p>
          <a:p>
            <a:pPr lvl="5">
              <a:buFontTx/>
              <a:buChar char="-"/>
            </a:pPr>
            <a:r>
              <a:rPr lang="ru-RU" dirty="0" smtClean="0"/>
              <a:t>«муниципальный импорт»;</a:t>
            </a:r>
          </a:p>
          <a:p>
            <a:pPr lvl="5">
              <a:buFontTx/>
              <a:buChar char="-"/>
            </a:pPr>
            <a:r>
              <a:rPr lang="ru-RU" dirty="0" smtClean="0"/>
              <a:t>«муниципальный экспорт»;</a:t>
            </a:r>
          </a:p>
          <a:p>
            <a:pPr algn="ctr"/>
            <a:r>
              <a:rPr lang="ru-RU" sz="2000" dirty="0" smtClean="0"/>
              <a:t>обслуживание населения:</a:t>
            </a:r>
          </a:p>
          <a:p>
            <a:pPr lvl="5">
              <a:buFontTx/>
              <a:buChar char="-"/>
            </a:pPr>
            <a:r>
              <a:rPr lang="ru-RU" dirty="0" smtClean="0"/>
              <a:t>благоустройство;</a:t>
            </a:r>
          </a:p>
          <a:p>
            <a:pPr lvl="5">
              <a:buFontTx/>
              <a:buChar char="-"/>
            </a:pPr>
            <a:r>
              <a:rPr lang="ru-RU" dirty="0" smtClean="0"/>
              <a:t>медицина </a:t>
            </a:r>
            <a:r>
              <a:rPr lang="ru-RU" dirty="0"/>
              <a:t>и </a:t>
            </a:r>
            <a:r>
              <a:rPr lang="ru-RU" dirty="0" smtClean="0"/>
              <a:t>пр.</a:t>
            </a:r>
            <a:endParaRPr lang="en-US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59763" y="6448425"/>
            <a:ext cx="627062" cy="3778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chemeClr val="hlink"/>
                </a:solidFill>
              </a:rPr>
              <a:t>10</a:t>
            </a:r>
            <a:endParaRPr lang="ru-RU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9631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ru-RU" altLang="ru-RU" dirty="0" smtClean="0"/>
          </a:p>
          <a:p>
            <a:pPr marL="0" indent="0" algn="ctr">
              <a:buFontTx/>
              <a:buNone/>
            </a:pPr>
            <a:endParaRPr lang="ru-RU" altLang="ru-RU" dirty="0" smtClean="0"/>
          </a:p>
          <a:p>
            <a:pPr marL="0" indent="0" algn="ctr">
              <a:buFontTx/>
              <a:buNone/>
            </a:pPr>
            <a:endParaRPr lang="ru-RU" altLang="ru-RU" dirty="0" smtClean="0"/>
          </a:p>
          <a:p>
            <a:pPr marL="0" indent="0" algn="ctr">
              <a:buFontTx/>
              <a:buNone/>
            </a:pPr>
            <a:endParaRPr lang="ru-RU" altLang="ru-RU" dirty="0" smtClean="0"/>
          </a:p>
          <a:p>
            <a:pPr marL="0" indent="0" algn="ctr">
              <a:buFontTx/>
              <a:buNone/>
            </a:pPr>
            <a:endParaRPr lang="ru-RU" altLang="ru-RU" dirty="0" smtClean="0"/>
          </a:p>
          <a:p>
            <a:pPr marL="0" indent="0" algn="ctr">
              <a:buFontTx/>
              <a:buNone/>
            </a:pPr>
            <a:r>
              <a:rPr lang="ru-RU" altLang="ru-RU" sz="3200" b="1" dirty="0" smtClean="0">
                <a:solidFill>
                  <a:schemeClr val="tx2"/>
                </a:solidFill>
              </a:rPr>
              <a:t>Спасибо за внимание</a:t>
            </a:r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724965-5569-4FD9-9E56-DB5DAB1A3394}" type="slidenum">
              <a:rPr lang="ru-RU">
                <a:solidFill>
                  <a:schemeClr val="hlink"/>
                </a:solidFill>
              </a:rPr>
              <a:pPr eaLnBrk="1" hangingPunct="1"/>
              <a:t>11</a:t>
            </a:fld>
            <a:endParaRPr lang="ru-RU" dirty="0">
              <a:solidFill>
                <a:schemeClr val="hlin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528" y="4437112"/>
            <a:ext cx="8569647" cy="127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ru-RU" sz="2400" kern="0" dirty="0" smtClean="0"/>
              <a:t>Контакты: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ru-RU" sz="2400" b="1" kern="0" dirty="0" err="1" smtClean="0"/>
              <a:t>Тебин</a:t>
            </a:r>
            <a:r>
              <a:rPr lang="ru-RU" sz="2400" b="1" kern="0" dirty="0" smtClean="0"/>
              <a:t> Юрий Борисович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ru-RU" sz="2400" kern="0" dirty="0" smtClean="0"/>
              <a:t>+7 (985) </a:t>
            </a:r>
            <a:r>
              <a:rPr lang="ru-RU" sz="2400" dirty="0" smtClean="0"/>
              <a:t>210-71-82</a:t>
            </a:r>
            <a:r>
              <a:rPr lang="ru-RU" sz="2400" kern="0" dirty="0" smtClean="0"/>
              <a:t>, </a:t>
            </a:r>
            <a:r>
              <a:rPr lang="en-US" sz="2400" kern="0" dirty="0" smtClean="0"/>
              <a:t>tebin@yandex.ru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270085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849493" cy="962025"/>
          </a:xfrm>
        </p:spPr>
        <p:txBody>
          <a:bodyPr/>
          <a:lstStyle/>
          <a:p>
            <a:r>
              <a:rPr lang="ru-RU" dirty="0" smtClean="0"/>
              <a:t>Рабочая группа Общественного совета </a:t>
            </a:r>
            <a:r>
              <a:rPr lang="ru-RU" dirty="0" err="1" smtClean="0"/>
              <a:t>Госкорпорации</a:t>
            </a:r>
            <a:r>
              <a:rPr lang="ru-RU" dirty="0" smtClean="0"/>
              <a:t> «</a:t>
            </a:r>
            <a:r>
              <a:rPr lang="ru-RU" dirty="0" err="1" smtClean="0"/>
              <a:t>Росатом</a:t>
            </a:r>
            <a:r>
              <a:rPr lang="ru-RU" dirty="0" smtClean="0"/>
              <a:t>» по развитию территорий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9647" cy="30963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Создана решением Общественного совета </a:t>
            </a:r>
            <a:r>
              <a:rPr lang="ru-RU" dirty="0" err="1" smtClean="0"/>
              <a:t>Госкорпорации</a:t>
            </a:r>
            <a:r>
              <a:rPr lang="ru-RU" dirty="0" smtClean="0"/>
              <a:t> «</a:t>
            </a:r>
            <a:r>
              <a:rPr lang="ru-RU" dirty="0" err="1" smtClean="0"/>
              <a:t>Росатом</a:t>
            </a:r>
            <a:r>
              <a:rPr lang="ru-RU" dirty="0" smtClean="0"/>
              <a:t>» под председательством С.В. Кириенко (протокол № 30 от 01.04.2015)</a:t>
            </a:r>
          </a:p>
          <a:p>
            <a:pPr marL="0" indent="0">
              <a:buNone/>
            </a:pPr>
            <a:r>
              <a:rPr lang="ru-RU" b="1" dirty="0" smtClean="0"/>
              <a:t>Цель: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/>
              <a:t>содействие развитию территорий расположения предприятий атомной отрасли в части повышения уровня </a:t>
            </a:r>
            <a:r>
              <a:rPr lang="ru-RU" dirty="0" err="1" smtClean="0"/>
              <a:t>самозанятости</a:t>
            </a:r>
            <a:r>
              <a:rPr lang="ru-RU" dirty="0" smtClean="0"/>
              <a:t> и поддержки взаимодействия «</a:t>
            </a:r>
            <a:r>
              <a:rPr lang="ru-RU" dirty="0" err="1" smtClean="0"/>
              <a:t>Росатом</a:t>
            </a:r>
            <a:r>
              <a:rPr lang="ru-RU" dirty="0" smtClean="0"/>
              <a:t>-МСП».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Руководитель рабочей группы:</a:t>
            </a:r>
            <a:endParaRPr lang="ru-RU" b="1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b="1" dirty="0" err="1" smtClean="0">
                <a:solidFill>
                  <a:schemeClr val="tx2"/>
                </a:solidFill>
              </a:rPr>
              <a:t>Тебин</a:t>
            </a:r>
            <a:r>
              <a:rPr lang="ru-RU" b="1" dirty="0" smtClean="0">
                <a:solidFill>
                  <a:schemeClr val="tx2"/>
                </a:solidFill>
              </a:rPr>
              <a:t> Юрий Борисович </a:t>
            </a:r>
            <a:r>
              <a:rPr lang="ru-RU" dirty="0" smtClean="0"/>
              <a:t>– член Общественного совета </a:t>
            </a:r>
            <a:r>
              <a:rPr lang="ru-RU" dirty="0" err="1" smtClean="0"/>
              <a:t>Госкорпорации</a:t>
            </a:r>
            <a:r>
              <a:rPr lang="ru-RU" dirty="0" smtClean="0"/>
              <a:t> «</a:t>
            </a:r>
            <a:r>
              <a:rPr lang="ru-RU" dirty="0" err="1" smtClean="0"/>
              <a:t>Росатом</a:t>
            </a:r>
            <a:r>
              <a:rPr lang="ru-RU" dirty="0" smtClean="0"/>
              <a:t>», вице-президент ТПП РФ Московской области.</a:t>
            </a:r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40173" y="4437112"/>
            <a:ext cx="647451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30000"/>
              </a:lnSpc>
            </a:pPr>
            <a:r>
              <a:rPr lang="ru-RU" sz="11000" b="1" dirty="0" smtClean="0">
                <a:solidFill>
                  <a:schemeClr val="accent1"/>
                </a:solidFill>
              </a:rPr>
              <a:t>!</a:t>
            </a:r>
            <a:endParaRPr lang="ru-RU" sz="11000" b="1" dirty="0">
              <a:solidFill>
                <a:schemeClr val="accent1"/>
              </a:solidFill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59763" y="6448425"/>
            <a:ext cx="627062" cy="3778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chemeClr val="hlink"/>
                </a:solidFill>
              </a:rPr>
              <a:t>2</a:t>
            </a:r>
            <a:endParaRPr lang="ru-RU" dirty="0">
              <a:solidFill>
                <a:schemeClr val="hlin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187624" y="4720267"/>
            <a:ext cx="763284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ru-RU" b="1" kern="0" dirty="0" smtClean="0"/>
              <a:t>Заседание РГ 12.11.2015 в МИФИ: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b="1" kern="0" dirty="0" smtClean="0">
                <a:solidFill>
                  <a:schemeClr val="tx2"/>
                </a:solidFill>
              </a:rPr>
              <a:t>решение о создании Ассоциации по содействию развитию и кооперации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b="1" kern="0" dirty="0" smtClean="0">
                <a:solidFill>
                  <a:schemeClr val="tx2"/>
                </a:solidFill>
              </a:rPr>
              <a:t>с предприятиями атомной отрасли субъектов малого и среднего предпринимательства</a:t>
            </a:r>
            <a:endParaRPr lang="ru-RU" b="1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1033684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849493" cy="962025"/>
          </a:xfrm>
        </p:spPr>
        <p:txBody>
          <a:bodyPr/>
          <a:lstStyle/>
          <a:p>
            <a:pPr eaLnBrk="1" hangingPunct="1"/>
            <a:r>
              <a:rPr lang="ru-RU" sz="1600" dirty="0" smtClean="0"/>
              <a:t>Рабочая </a:t>
            </a:r>
            <a:r>
              <a:rPr lang="ru-RU" sz="1600" dirty="0"/>
              <a:t>группа по взаимодействию </a:t>
            </a:r>
            <a:r>
              <a:rPr lang="ru-RU" sz="1600" dirty="0" err="1"/>
              <a:t>Госкорпорации</a:t>
            </a:r>
            <a:r>
              <a:rPr lang="ru-RU" sz="1600" dirty="0"/>
              <a:t> «</a:t>
            </a:r>
            <a:r>
              <a:rPr lang="ru-RU" sz="1600" dirty="0" err="1"/>
              <a:t>Росатом</a:t>
            </a:r>
            <a:r>
              <a:rPr lang="ru-RU" sz="1600" dirty="0"/>
              <a:t>» </a:t>
            </a:r>
            <a:r>
              <a:rPr lang="ru-RU" sz="1600" dirty="0" smtClean="0"/>
              <a:t>и АО </a:t>
            </a:r>
            <a:r>
              <a:rPr lang="ru-RU" sz="1600" dirty="0"/>
              <a:t>«Корпорация МСП» по вопросам обеспечения доступа субъектов МСП к </a:t>
            </a:r>
            <a:r>
              <a:rPr lang="ru-RU" sz="1600" dirty="0" smtClean="0"/>
              <a:t>закупкам </a:t>
            </a:r>
            <a:r>
              <a:rPr lang="ru-RU" sz="1600" dirty="0" smtClean="0">
                <a:solidFill>
                  <a:schemeClr val="bg2"/>
                </a:solidFill>
              </a:rPr>
              <a:t>(действующая)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59763" y="6448425"/>
            <a:ext cx="627062" cy="3778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chemeClr val="hlink"/>
                </a:solidFill>
              </a:rPr>
              <a:t>3</a:t>
            </a:r>
            <a:endParaRPr lang="ru-RU" dirty="0">
              <a:solidFill>
                <a:schemeClr val="hlink"/>
              </a:solidFill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251520" y="1052736"/>
            <a:ext cx="8640960" cy="584775"/>
          </a:xfrm>
          <a:prstGeom prst="rect">
            <a:avLst/>
          </a:prstGeom>
          <a:solidFill>
            <a:schemeClr val="tx2">
              <a:alpha val="19000"/>
            </a:schemeClr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b="1" dirty="0" smtClean="0">
                <a:solidFill>
                  <a:srgbClr val="000000"/>
                </a:solidFill>
              </a:rPr>
              <a:t>Соглашение о взаимодействии между </a:t>
            </a:r>
            <a:r>
              <a:rPr lang="ru-RU" b="1" dirty="0" err="1" smtClean="0">
                <a:solidFill>
                  <a:srgbClr val="000000"/>
                </a:solidFill>
              </a:rPr>
              <a:t>Госкорпорацией</a:t>
            </a:r>
            <a:r>
              <a:rPr lang="ru-RU" b="1" dirty="0" smtClean="0">
                <a:solidFill>
                  <a:srgbClr val="000000"/>
                </a:solidFill>
              </a:rPr>
              <a:t> «</a:t>
            </a:r>
            <a:r>
              <a:rPr lang="ru-RU" b="1" dirty="0" err="1" smtClean="0">
                <a:solidFill>
                  <a:srgbClr val="000000"/>
                </a:solidFill>
              </a:rPr>
              <a:t>Росатом</a:t>
            </a:r>
            <a:r>
              <a:rPr lang="ru-RU" b="1" dirty="0" smtClean="0">
                <a:solidFill>
                  <a:srgbClr val="000000"/>
                </a:solidFill>
              </a:rPr>
              <a:t>» и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b="1" dirty="0" smtClean="0">
                <a:solidFill>
                  <a:srgbClr val="000000"/>
                </a:solidFill>
              </a:rPr>
              <a:t>АО «Корпорация МСП» от 16.11.2015 № 1/8991-Д/С-2 (+ положение о РГ)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51520" y="1700808"/>
            <a:ext cx="5472608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b="1" kern="0" dirty="0" smtClean="0"/>
              <a:t>Задачи</a:t>
            </a:r>
            <a:r>
              <a:rPr lang="ru-RU" kern="0" dirty="0" smtClean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ru-RU" sz="600" kern="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kern="0" dirty="0" smtClean="0"/>
              <a:t>методическая поддержка субъектов МСП по вопросам участия в закупках;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kern="0" dirty="0" smtClean="0"/>
              <a:t>информационная поддержка субъектов МСП;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kern="0" dirty="0" smtClean="0"/>
              <a:t>организационная </a:t>
            </a:r>
            <a:r>
              <a:rPr lang="ru-RU" kern="0" dirty="0"/>
              <a:t>поддержка (конференции, информационные семинары</a:t>
            </a:r>
            <a:r>
              <a:rPr lang="ru-RU" kern="0" dirty="0" smtClean="0"/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u="sng" kern="0" dirty="0" smtClean="0"/>
              <a:t>подготовка предложений</a:t>
            </a:r>
            <a:r>
              <a:rPr lang="ru-RU" kern="0" dirty="0" smtClean="0"/>
              <a:t> по вопросам: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600" kern="0" dirty="0" smtClean="0"/>
          </a:p>
          <a:p>
            <a:pPr marL="17938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kern="0" dirty="0" smtClean="0"/>
              <a:t>- организации мероприятий, направленных на формирование сети квалифицированных и ответственных партнеров;</a:t>
            </a:r>
          </a:p>
          <a:p>
            <a:pPr marL="17938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kern="0" dirty="0" smtClean="0"/>
              <a:t>- создания условий для увеличения доли закупок (в </a:t>
            </a:r>
            <a:r>
              <a:rPr lang="ru-RU" kern="0" dirty="0" err="1" smtClean="0"/>
              <a:t>т.ч</a:t>
            </a:r>
            <a:r>
              <a:rPr lang="ru-RU" kern="0" dirty="0" smtClean="0"/>
              <a:t>. инновационной, высокотехнологичной продукции) у МСП;</a:t>
            </a:r>
          </a:p>
          <a:p>
            <a:pPr marL="17938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kern="0" dirty="0" smtClean="0"/>
              <a:t>- создания системы внедрения и трансфера новых технических и технологических решений МСП;</a:t>
            </a:r>
          </a:p>
          <a:p>
            <a:pPr marL="17938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kern="0" dirty="0" smtClean="0"/>
              <a:t>- создания условий участия МСП в программах инновационного развития;</a:t>
            </a:r>
          </a:p>
          <a:p>
            <a:pPr marL="17938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kern="0" dirty="0" smtClean="0"/>
              <a:t>- совершенствования законодательства о закупках;</a:t>
            </a:r>
          </a:p>
          <a:p>
            <a:pPr marL="17938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kern="0" dirty="0" smtClean="0"/>
              <a:t>- организации нотификации органов по сертификации на право проводить оценку соответствия систем менеджмента качества субъектов МСП.</a:t>
            </a:r>
            <a:endParaRPr lang="ru-RU" kern="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5796136" y="1862501"/>
            <a:ext cx="0" cy="3942763"/>
          </a:xfrm>
          <a:prstGeom prst="line">
            <a:avLst/>
          </a:prstGeom>
          <a:ln w="508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6623614" y="2996951"/>
            <a:ext cx="1914330" cy="830997"/>
          </a:xfrm>
          <a:prstGeom prst="rect">
            <a:avLst/>
          </a:prstGeom>
          <a:solidFill>
            <a:srgbClr val="006600">
              <a:alpha val="18824"/>
            </a:srgbClr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b="1" dirty="0" smtClean="0">
                <a:solidFill>
                  <a:srgbClr val="000000"/>
                </a:solidFill>
              </a:rPr>
              <a:t>Представители АО «Корпорация МСП»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6623614" y="4437112"/>
            <a:ext cx="191433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b="1" dirty="0" smtClean="0">
                <a:solidFill>
                  <a:srgbClr val="000000"/>
                </a:solidFill>
              </a:rPr>
              <a:t>Представители </a:t>
            </a:r>
            <a:r>
              <a:rPr lang="ru-RU" b="1" dirty="0" err="1" smtClean="0">
                <a:solidFill>
                  <a:srgbClr val="000000"/>
                </a:solidFill>
              </a:rPr>
              <a:t>Госкорпорации</a:t>
            </a:r>
            <a:r>
              <a:rPr lang="ru-RU" b="1" dirty="0" smtClean="0">
                <a:solidFill>
                  <a:srgbClr val="000000"/>
                </a:solidFill>
              </a:rPr>
              <a:t> «</a:t>
            </a:r>
            <a:r>
              <a:rPr lang="ru-RU" b="1" dirty="0" err="1" smtClean="0">
                <a:solidFill>
                  <a:srgbClr val="000000"/>
                </a:solidFill>
              </a:rPr>
              <a:t>Росатом</a:t>
            </a:r>
            <a:r>
              <a:rPr lang="ru-RU" b="1" dirty="0" smtClean="0">
                <a:solidFill>
                  <a:srgbClr val="000000"/>
                </a:solidFill>
              </a:rPr>
              <a:t>»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7362088" y="3931018"/>
            <a:ext cx="437382" cy="481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sz="3600" b="1" kern="0" dirty="0" smtClean="0"/>
              <a:t>+</a:t>
            </a:r>
            <a:endParaRPr lang="ru-RU" sz="360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953782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136904" cy="962025"/>
          </a:xfrm>
        </p:spPr>
        <p:txBody>
          <a:bodyPr/>
          <a:lstStyle/>
          <a:p>
            <a:r>
              <a:rPr lang="ru-RU" sz="1600" dirty="0" smtClean="0"/>
              <a:t>Рабочая </a:t>
            </a:r>
            <a:r>
              <a:rPr lang="ru-RU" sz="1600" dirty="0"/>
              <a:t>группа по рассмотрению обращений и взаимодействию с субъектами МСП по вопросам, связанным с расширением доступа субъектов МСП к закупкам </a:t>
            </a:r>
            <a:r>
              <a:rPr lang="ru-RU" sz="1600" dirty="0" err="1"/>
              <a:t>Госкорпорации</a:t>
            </a:r>
            <a:r>
              <a:rPr lang="ru-RU" sz="1600" dirty="0"/>
              <a:t> «</a:t>
            </a:r>
            <a:r>
              <a:rPr lang="ru-RU" sz="1600" dirty="0" err="1"/>
              <a:t>Росатом</a:t>
            </a:r>
            <a:r>
              <a:rPr lang="ru-RU" sz="1600" dirty="0"/>
              <a:t>» и ее </a:t>
            </a:r>
            <a:r>
              <a:rPr lang="ru-RU" sz="1600" dirty="0" smtClean="0"/>
              <a:t>организаций </a:t>
            </a:r>
            <a:r>
              <a:rPr lang="ru-RU" sz="1600" dirty="0" smtClean="0">
                <a:solidFill>
                  <a:schemeClr val="bg2"/>
                </a:solidFill>
              </a:rPr>
              <a:t>(действующая)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59763" y="6448425"/>
            <a:ext cx="627062" cy="3778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chemeClr val="hlink"/>
                </a:solidFill>
              </a:rPr>
              <a:t>4</a:t>
            </a:r>
            <a:endParaRPr lang="ru-RU" dirty="0">
              <a:solidFill>
                <a:schemeClr val="hlink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95536" y="1568534"/>
            <a:ext cx="8640960" cy="852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b="1" kern="0" dirty="0" smtClean="0"/>
              <a:t>В целях</a:t>
            </a:r>
            <a:r>
              <a:rPr lang="ru-RU" kern="0" dirty="0" smtClean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ru-RU" sz="600" kern="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kern="0" dirty="0" smtClean="0"/>
              <a:t>совершенствования системы закупок, актуализации перечня заказчиков второго, третьего типа (методические аспекты)</a:t>
            </a:r>
            <a:endParaRPr lang="ru-RU" kern="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395536" y="3428999"/>
            <a:ext cx="8352928" cy="1"/>
          </a:xfrm>
          <a:prstGeom prst="line">
            <a:avLst/>
          </a:prstGeom>
          <a:ln w="508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3614835" y="4015611"/>
            <a:ext cx="1914330" cy="830997"/>
          </a:xfrm>
          <a:prstGeom prst="rect">
            <a:avLst/>
          </a:prstGeom>
          <a:solidFill>
            <a:srgbClr val="006600">
              <a:alpha val="18824"/>
            </a:srgbClr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b="1" dirty="0" smtClean="0">
                <a:solidFill>
                  <a:srgbClr val="000000"/>
                </a:solidFill>
              </a:rPr>
              <a:t>Представители АО «Корпорация МСП»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539552" y="4032814"/>
            <a:ext cx="191433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b="1" dirty="0" smtClean="0">
                <a:solidFill>
                  <a:srgbClr val="000000"/>
                </a:solidFill>
              </a:rPr>
              <a:t>Представители </a:t>
            </a:r>
            <a:r>
              <a:rPr lang="ru-RU" b="1" dirty="0" err="1" smtClean="0">
                <a:solidFill>
                  <a:srgbClr val="000000"/>
                </a:solidFill>
              </a:rPr>
              <a:t>Госкорпорации</a:t>
            </a:r>
            <a:r>
              <a:rPr lang="ru-RU" b="1" dirty="0" smtClean="0">
                <a:solidFill>
                  <a:srgbClr val="000000"/>
                </a:solidFill>
              </a:rPr>
              <a:t> «</a:t>
            </a:r>
            <a:r>
              <a:rPr lang="ru-RU" b="1" dirty="0" err="1" smtClean="0">
                <a:solidFill>
                  <a:srgbClr val="000000"/>
                </a:solidFill>
              </a:rPr>
              <a:t>Росатом</a:t>
            </a:r>
            <a:r>
              <a:rPr lang="ru-RU" b="1" dirty="0" smtClean="0">
                <a:solidFill>
                  <a:srgbClr val="000000"/>
                </a:solidFill>
              </a:rPr>
              <a:t>»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838474" y="4157745"/>
            <a:ext cx="437382" cy="481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sz="3600" b="1" kern="0" dirty="0" smtClean="0"/>
              <a:t>+</a:t>
            </a:r>
            <a:endParaRPr lang="ru-RU" sz="3600" kern="0" dirty="0" smtClean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868144" y="4207440"/>
            <a:ext cx="437382" cy="481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360363" indent="-1778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62050" indent="-268288" algn="l" rtl="0" eaLnBrk="0" fontAlgn="base" hangingPunct="0">
              <a:spcBef>
                <a:spcPct val="0"/>
              </a:spcBef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652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732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30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sz="3600" b="1" kern="0" dirty="0" smtClean="0"/>
              <a:t>+</a:t>
            </a:r>
            <a:endParaRPr lang="ru-RU" sz="3600" kern="0" dirty="0" smtClean="0"/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6660232" y="3977769"/>
            <a:ext cx="1914330" cy="1323439"/>
          </a:xfrm>
          <a:prstGeom prst="rect">
            <a:avLst/>
          </a:prstGeom>
          <a:solidFill>
            <a:srgbClr val="FFFF00">
              <a:alpha val="19000"/>
            </a:srgbClr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b="1" dirty="0" smtClean="0">
                <a:solidFill>
                  <a:srgbClr val="000000"/>
                </a:solidFill>
              </a:rPr>
              <a:t>Представители МСП и организаций инфраструктуры поддержки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568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849493" cy="962025"/>
          </a:xfrm>
        </p:spPr>
        <p:txBody>
          <a:bodyPr/>
          <a:lstStyle/>
          <a:p>
            <a:r>
              <a:rPr lang="ru-RU" dirty="0" smtClean="0"/>
              <a:t>Задачи </a:t>
            </a:r>
            <a:r>
              <a:rPr lang="ru-RU" dirty="0">
                <a:solidFill>
                  <a:schemeClr val="tx2"/>
                </a:solidFill>
              </a:rPr>
              <a:t>Ассоциации по содействию развитию и </a:t>
            </a:r>
            <a:r>
              <a:rPr lang="ru-RU" dirty="0" smtClean="0">
                <a:solidFill>
                  <a:schemeClr val="tx2"/>
                </a:solidFill>
              </a:rPr>
              <a:t>кооперации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с </a:t>
            </a:r>
            <a:r>
              <a:rPr lang="ru-RU" dirty="0">
                <a:solidFill>
                  <a:schemeClr val="tx2"/>
                </a:solidFill>
              </a:rPr>
              <a:t>предприятиями атомной отрасли субъектов </a:t>
            </a:r>
            <a:r>
              <a:rPr lang="ru-RU" dirty="0" smtClean="0">
                <a:solidFill>
                  <a:schemeClr val="tx2"/>
                </a:solidFill>
              </a:rPr>
              <a:t>МСП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9647" cy="4824536"/>
          </a:xfrm>
        </p:spPr>
        <p:txBody>
          <a:bodyPr/>
          <a:lstStyle/>
          <a:p>
            <a:r>
              <a:rPr lang="ru-RU" dirty="0" smtClean="0"/>
              <a:t>создание </a:t>
            </a:r>
            <a:r>
              <a:rPr lang="ru-RU" dirty="0"/>
              <a:t>благоприятной среды для ведения бизнеса в территориях присутствия </a:t>
            </a:r>
            <a:r>
              <a:rPr lang="ru-RU" dirty="0" err="1"/>
              <a:t>Госкорпорации</a:t>
            </a:r>
            <a:r>
              <a:rPr lang="ru-RU" dirty="0"/>
              <a:t> «</a:t>
            </a:r>
            <a:r>
              <a:rPr lang="ru-RU" dirty="0" err="1"/>
              <a:t>Росатом</a:t>
            </a:r>
            <a:r>
              <a:rPr lang="ru-RU" dirty="0"/>
              <a:t>», поддержка </a:t>
            </a:r>
            <a:r>
              <a:rPr lang="ru-RU" dirty="0" smtClean="0"/>
              <a:t>МСП, </a:t>
            </a:r>
            <a:r>
              <a:rPr lang="ru-RU" dirty="0"/>
              <a:t>повышение </a:t>
            </a:r>
            <a:r>
              <a:rPr lang="ru-RU" dirty="0" err="1"/>
              <a:t>самозанятости</a:t>
            </a:r>
            <a:r>
              <a:rPr lang="ru-RU" dirty="0"/>
              <a:t> населения территорий;</a:t>
            </a:r>
          </a:p>
          <a:p>
            <a:r>
              <a:rPr lang="ru-RU" dirty="0" smtClean="0"/>
              <a:t>содействие </a:t>
            </a:r>
            <a:r>
              <a:rPr lang="ru-RU" dirty="0"/>
              <a:t>созданию инфраструктурных организаций поддержки предпринимательской деятельности в территориях присутствия;</a:t>
            </a:r>
          </a:p>
          <a:p>
            <a:r>
              <a:rPr lang="ru-RU" dirty="0" smtClean="0"/>
              <a:t>привлечение </a:t>
            </a:r>
            <a:r>
              <a:rPr lang="ru-RU" dirty="0"/>
              <a:t>мер государственной поддержки для субъектов малого и среднего бизнеса-контрагентов </a:t>
            </a:r>
            <a:r>
              <a:rPr lang="ru-RU" dirty="0" err="1"/>
              <a:t>Росатома</a:t>
            </a:r>
            <a:r>
              <a:rPr lang="ru-RU" dirty="0"/>
              <a:t>;</a:t>
            </a:r>
          </a:p>
          <a:p>
            <a:r>
              <a:rPr lang="ru-RU" dirty="0" smtClean="0"/>
              <a:t>взаимодействие </a:t>
            </a:r>
            <a:r>
              <a:rPr lang="ru-RU" dirty="0"/>
              <a:t>с общероссийскими предпринимательскими организациями;</a:t>
            </a:r>
          </a:p>
          <a:p>
            <a:r>
              <a:rPr lang="ru-RU" dirty="0" smtClean="0"/>
              <a:t>участие </a:t>
            </a:r>
            <a:r>
              <a:rPr lang="ru-RU" dirty="0"/>
              <a:t>в разработке и сопровождении электронной платформы промышленной кооперации малого и среднего бизнеса и </a:t>
            </a:r>
            <a:r>
              <a:rPr lang="ru-RU" dirty="0" err="1"/>
              <a:t>Госкорпорации</a:t>
            </a:r>
            <a:r>
              <a:rPr lang="ru-RU" dirty="0"/>
              <a:t> «</a:t>
            </a:r>
            <a:r>
              <a:rPr lang="ru-RU" dirty="0" err="1"/>
              <a:t>Росатом</a:t>
            </a:r>
            <a:r>
              <a:rPr lang="ru-RU" dirty="0"/>
              <a:t>»;</a:t>
            </a:r>
          </a:p>
          <a:p>
            <a:r>
              <a:rPr lang="ru-RU" dirty="0" smtClean="0"/>
              <a:t>мониторинг </a:t>
            </a:r>
            <a:r>
              <a:rPr lang="ru-RU" dirty="0" err="1"/>
              <a:t>применительной</a:t>
            </a:r>
            <a:r>
              <a:rPr lang="ru-RU" dirty="0"/>
              <a:t> практики Единого отраслевого стандарта закупок </a:t>
            </a:r>
            <a:r>
              <a:rPr lang="ru-RU" dirty="0" err="1"/>
              <a:t>Госкорпорации</a:t>
            </a:r>
            <a:r>
              <a:rPr lang="ru-RU" dirty="0"/>
              <a:t> «</a:t>
            </a:r>
            <a:r>
              <a:rPr lang="ru-RU" dirty="0" err="1"/>
              <a:t>Росатом</a:t>
            </a:r>
            <a:r>
              <a:rPr lang="ru-RU" dirty="0"/>
              <a:t>» с целью выработки предложений по ее совершенствованию;</a:t>
            </a:r>
          </a:p>
          <a:p>
            <a:r>
              <a:rPr lang="ru-RU" dirty="0" smtClean="0"/>
              <a:t>стимулирование </a:t>
            </a:r>
            <a:r>
              <a:rPr lang="ru-RU" dirty="0"/>
              <a:t>создания консорциумов малого и среднего бизнеса для совместного выполнения заказов.</a:t>
            </a:r>
            <a:endParaRPr lang="ru-RU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59763" y="6448425"/>
            <a:ext cx="627062" cy="3778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chemeClr val="hlink"/>
                </a:solidFill>
              </a:rPr>
              <a:t>5</a:t>
            </a:r>
            <a:endParaRPr lang="ru-RU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47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19" y="44639"/>
            <a:ext cx="7573093" cy="917386"/>
          </a:xfrm>
        </p:spPr>
        <p:txBody>
          <a:bodyPr/>
          <a:lstStyle/>
          <a:p>
            <a:r>
              <a:rPr lang="ru-RU" dirty="0" smtClean="0"/>
              <a:t>Субъекты взаимодействия «</a:t>
            </a:r>
            <a:r>
              <a:rPr lang="ru-RU" dirty="0" err="1" smtClean="0"/>
              <a:t>Росатом</a:t>
            </a:r>
            <a:r>
              <a:rPr lang="ru-RU" dirty="0" smtClean="0"/>
              <a:t> – МСП»</a:t>
            </a:r>
            <a:endParaRPr lang="en-US" dirty="0"/>
          </a:p>
        </p:txBody>
      </p:sp>
      <p:pic>
        <p:nvPicPr>
          <p:cNvPr id="32" name="Рисунок 4" descr="o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3252" y="2306081"/>
            <a:ext cx="8054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"/>
          <p:cNvSpPr txBox="1">
            <a:spLocks noChangeArrowheads="1"/>
          </p:cNvSpPr>
          <p:nvPr/>
        </p:nvSpPr>
        <p:spPr bwMode="auto">
          <a:xfrm>
            <a:off x="335928" y="4097624"/>
            <a:ext cx="4020048" cy="338554"/>
          </a:xfrm>
          <a:prstGeom prst="rect">
            <a:avLst/>
          </a:prstGeom>
          <a:solidFill>
            <a:schemeClr val="tx2">
              <a:alpha val="19000"/>
            </a:schemeClr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b="1" dirty="0" smtClean="0">
                <a:solidFill>
                  <a:srgbClr val="000000"/>
                </a:solidFill>
              </a:rPr>
              <a:t>Ассоциация МСП РА</a:t>
            </a:r>
            <a:r>
              <a:rPr lang="ru-RU" b="1" dirty="0">
                <a:solidFill>
                  <a:srgbClr val="000000"/>
                </a:solidFill>
              </a:rPr>
              <a:t>: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/>
          <a:srcRect t="15441" b="2481"/>
          <a:stretch/>
        </p:blipFill>
        <p:spPr>
          <a:xfrm>
            <a:off x="4999827" y="1320938"/>
            <a:ext cx="3816424" cy="828072"/>
          </a:xfrm>
          <a:prstGeom prst="rect">
            <a:avLst/>
          </a:prstGeom>
        </p:spPr>
      </p:pic>
      <p:sp>
        <p:nvSpPr>
          <p:cNvPr id="37" name="TextBox 3"/>
          <p:cNvSpPr txBox="1">
            <a:spLocks noChangeArrowheads="1"/>
          </p:cNvSpPr>
          <p:nvPr/>
        </p:nvSpPr>
        <p:spPr bwMode="auto">
          <a:xfrm>
            <a:off x="316796" y="3394812"/>
            <a:ext cx="1914330" cy="584775"/>
          </a:xfrm>
          <a:prstGeom prst="rect">
            <a:avLst/>
          </a:prstGeom>
          <a:solidFill>
            <a:srgbClr val="006600">
              <a:alpha val="18824"/>
            </a:srgbClr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b="1" dirty="0" smtClean="0">
                <a:solidFill>
                  <a:srgbClr val="000000"/>
                </a:solidFill>
              </a:rPr>
              <a:t>Ассоциация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b="1" dirty="0" smtClean="0">
                <a:solidFill>
                  <a:srgbClr val="000000"/>
                </a:solidFill>
              </a:rPr>
              <a:t>ЗАТО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8" name="TextBox 3"/>
          <p:cNvSpPr txBox="1">
            <a:spLocks noChangeArrowheads="1"/>
          </p:cNvSpPr>
          <p:nvPr/>
        </p:nvSpPr>
        <p:spPr bwMode="auto">
          <a:xfrm>
            <a:off x="2441646" y="3394813"/>
            <a:ext cx="191433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b="1" dirty="0" smtClean="0">
                <a:solidFill>
                  <a:srgbClr val="000000"/>
                </a:solidFill>
              </a:rPr>
              <a:t>Союз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b="1" dirty="0" smtClean="0">
                <a:solidFill>
                  <a:srgbClr val="000000"/>
                </a:solidFill>
              </a:rPr>
              <a:t>АТР АЭС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9" name="TextBox 3"/>
          <p:cNvSpPr txBox="1">
            <a:spLocks noChangeArrowheads="1"/>
          </p:cNvSpPr>
          <p:nvPr/>
        </p:nvSpPr>
        <p:spPr bwMode="auto">
          <a:xfrm>
            <a:off x="335928" y="4536527"/>
            <a:ext cx="4020048" cy="1772793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400" dirty="0" smtClean="0"/>
              <a:t> МСП</a:t>
            </a:r>
            <a:r>
              <a:rPr lang="ru-RU" sz="1400" dirty="0"/>
              <a:t>, </a:t>
            </a:r>
            <a:r>
              <a:rPr lang="ru-RU" sz="1400" dirty="0" smtClean="0"/>
              <a:t>работающие и </a:t>
            </a:r>
            <a:r>
              <a:rPr lang="ru-RU" sz="1400" dirty="0"/>
              <a:t>планирующие работать во взаимодействии с </a:t>
            </a:r>
            <a:r>
              <a:rPr lang="ru-RU" sz="1400" dirty="0" err="1" smtClean="0"/>
              <a:t>Росатомом</a:t>
            </a:r>
            <a:r>
              <a:rPr lang="ru-RU" sz="1400" dirty="0" smtClean="0"/>
              <a:t>;</a:t>
            </a:r>
            <a:endParaRPr lang="ru-RU" sz="1400" dirty="0">
              <a:solidFill>
                <a:schemeClr val="tx2"/>
              </a:solidFill>
            </a:endParaRPr>
          </a:p>
          <a:p>
            <a:r>
              <a:rPr lang="ru-RU" sz="1400" dirty="0" smtClean="0"/>
              <a:t> МСП, работающие на территориях расположения предприятий атомной отрасли;</a:t>
            </a:r>
          </a:p>
          <a:p>
            <a:r>
              <a:rPr lang="ru-RU" sz="1400" dirty="0" smtClean="0"/>
              <a:t> организации инфраструктуры поддержки и развития МСП</a:t>
            </a:r>
            <a:r>
              <a:rPr lang="ru-RU" sz="1400" dirty="0"/>
              <a:t>.</a:t>
            </a:r>
            <a:endParaRPr lang="ru-RU" sz="1400" dirty="0">
              <a:solidFill>
                <a:schemeClr val="tx2"/>
              </a:solidFill>
            </a:endParaRPr>
          </a:p>
        </p:txBody>
      </p:sp>
      <p:pic>
        <p:nvPicPr>
          <p:cNvPr id="5122" name="Picture 2" descr="http://www.rosatom.ru/resources/a0fc0b80435120adb9a2ffc5687e4a83/RosAtom_logo_rus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599" t="18051" r="23216" b="11802"/>
          <a:stretch/>
        </p:blipFill>
        <p:spPr bwMode="auto">
          <a:xfrm>
            <a:off x="1920559" y="1086079"/>
            <a:ext cx="850785" cy="11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59763" y="6448425"/>
            <a:ext cx="627062" cy="3778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chemeClr val="hlink"/>
                </a:solidFill>
              </a:rPr>
              <a:t>6</a:t>
            </a:r>
            <a:endParaRPr lang="ru-RU" dirty="0">
              <a:solidFill>
                <a:schemeClr val="hlink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48" y="2348880"/>
            <a:ext cx="3810769" cy="92392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19676" y="3421259"/>
            <a:ext cx="3867150" cy="1095375"/>
          </a:xfrm>
          <a:prstGeom prst="rect">
            <a:avLst/>
          </a:prstGeom>
        </p:spPr>
      </p:pic>
      <p:pic>
        <p:nvPicPr>
          <p:cNvPr id="2050" name="Picture 2" descr="http://kak.znate.ru/pars_docs/refs/26/25823/25823_html_3814646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9827" y="4661449"/>
            <a:ext cx="3724063" cy="84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07232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632700" cy="944810"/>
          </a:xfrm>
        </p:spPr>
        <p:txBody>
          <a:bodyPr/>
          <a:lstStyle/>
          <a:p>
            <a:r>
              <a:rPr lang="ru-RU" dirty="0" smtClean="0"/>
              <a:t>Дорожная карта процесса взаимодействия МСП и </a:t>
            </a:r>
            <a:r>
              <a:rPr lang="ru-RU" dirty="0" err="1" smtClean="0"/>
              <a:t>Росатома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6568" y="6477475"/>
            <a:ext cx="8310634" cy="287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* В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дальнейшем 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реализация всех этапов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</a:rPr>
              <a:t>будет осуществляться в электронной 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автоматической форме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683568" y="4509120"/>
            <a:ext cx="7772268" cy="0"/>
          </a:xfrm>
          <a:prstGeom prst="line">
            <a:avLst/>
          </a:prstGeom>
          <a:ln w="508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683568" y="1235914"/>
            <a:ext cx="3600400" cy="830997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dirty="0">
                <a:solidFill>
                  <a:srgbClr val="000000"/>
                </a:solidFill>
              </a:rPr>
              <a:t>Предприниматель </a:t>
            </a:r>
            <a:r>
              <a:rPr lang="ru-RU" dirty="0" smtClean="0">
                <a:solidFill>
                  <a:srgbClr val="000000"/>
                </a:solidFill>
              </a:rPr>
              <a:t>представляет </a:t>
            </a:r>
            <a:r>
              <a:rPr lang="ru-RU" dirty="0">
                <a:solidFill>
                  <a:srgbClr val="000000"/>
                </a:solidFill>
              </a:rPr>
              <a:t>информацию о своих </a:t>
            </a:r>
            <a:r>
              <a:rPr lang="ru-RU" dirty="0" smtClean="0">
                <a:solidFill>
                  <a:srgbClr val="000000"/>
                </a:solidFill>
              </a:rPr>
              <a:t>возможностях (анкета)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 rot="16200000">
            <a:off x="4453163" y="1460632"/>
            <a:ext cx="298856" cy="370865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4889746" y="1230567"/>
            <a:ext cx="3600400" cy="830997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dirty="0">
                <a:solidFill>
                  <a:srgbClr val="000000"/>
                </a:solidFill>
              </a:rPr>
              <a:t>Предприниматель указывает предприятия </a:t>
            </a:r>
            <a:r>
              <a:rPr lang="ru-RU" dirty="0" err="1">
                <a:solidFill>
                  <a:srgbClr val="000000"/>
                </a:solidFill>
              </a:rPr>
              <a:t>Росатома</a:t>
            </a:r>
            <a:r>
              <a:rPr lang="ru-RU" dirty="0">
                <a:solidFill>
                  <a:srgbClr val="000000"/>
                </a:solidFill>
              </a:rPr>
              <a:t>, с которыми он хотел бы </a:t>
            </a:r>
            <a:r>
              <a:rPr lang="ru-RU" dirty="0" smtClean="0">
                <a:solidFill>
                  <a:srgbClr val="000000"/>
                </a:solidFill>
              </a:rPr>
              <a:t>сотрудничать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689336" y="2321585"/>
            <a:ext cx="3594632" cy="1323439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dirty="0">
                <a:solidFill>
                  <a:srgbClr val="000000"/>
                </a:solidFill>
              </a:rPr>
              <a:t>Дирекция "МСП РА" информирует предприятия, указанные в </a:t>
            </a:r>
            <a:r>
              <a:rPr lang="ru-RU" dirty="0" smtClean="0">
                <a:solidFill>
                  <a:srgbClr val="000000"/>
                </a:solidFill>
              </a:rPr>
              <a:t>п.2, </a:t>
            </a:r>
            <a:r>
              <a:rPr lang="ru-RU" dirty="0">
                <a:solidFill>
                  <a:srgbClr val="000000"/>
                </a:solidFill>
              </a:rPr>
              <a:t>и иные соответствующего профиля, об инициативе </a:t>
            </a:r>
            <a:r>
              <a:rPr lang="ru-RU" dirty="0" smtClean="0">
                <a:solidFill>
                  <a:srgbClr val="000000"/>
                </a:solidFill>
              </a:rPr>
              <a:t>Предпринимателя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0" name="TextBox 3"/>
          <p:cNvSpPr txBox="1">
            <a:spLocks noChangeArrowheads="1"/>
          </p:cNvSpPr>
          <p:nvPr/>
        </p:nvSpPr>
        <p:spPr bwMode="auto">
          <a:xfrm>
            <a:off x="4889746" y="2321585"/>
            <a:ext cx="3600400" cy="1323439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dirty="0">
                <a:solidFill>
                  <a:srgbClr val="000000"/>
                </a:solidFill>
              </a:rPr>
              <a:t>Ответы предприятий с обязательным указанием контактного лица для дальнейшего общения направляются Предпринимателю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7" name="Стрелка вниз 36"/>
          <p:cNvSpPr/>
          <p:nvPr/>
        </p:nvSpPr>
        <p:spPr>
          <a:xfrm rot="10800000" flipH="1">
            <a:off x="4373109" y="4797151"/>
            <a:ext cx="342907" cy="432048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TextBox 3"/>
          <p:cNvSpPr txBox="1">
            <a:spLocks noChangeArrowheads="1"/>
          </p:cNvSpPr>
          <p:nvPr/>
        </p:nvSpPr>
        <p:spPr bwMode="auto">
          <a:xfrm>
            <a:off x="3593774" y="5351867"/>
            <a:ext cx="1914330" cy="830997"/>
          </a:xfrm>
          <a:prstGeom prst="rect">
            <a:avLst/>
          </a:prstGeom>
          <a:solidFill>
            <a:schemeClr val="tx2">
              <a:alpha val="19000"/>
            </a:schemeClr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dirty="0" smtClean="0">
                <a:solidFill>
                  <a:srgbClr val="000000"/>
                </a:solidFill>
              </a:rPr>
              <a:t>Сопровождение </a:t>
            </a:r>
            <a:r>
              <a:rPr lang="ru-RU" b="1" dirty="0" smtClean="0">
                <a:solidFill>
                  <a:srgbClr val="000000"/>
                </a:solidFill>
              </a:rPr>
              <a:t>Ассоциацией МСП РА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9" name="Стрелка вниз 38"/>
          <p:cNvSpPr/>
          <p:nvPr/>
        </p:nvSpPr>
        <p:spPr>
          <a:xfrm rot="16200000">
            <a:off x="8629627" y="1504001"/>
            <a:ext cx="298856" cy="370865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 rot="16200000">
            <a:off x="276699" y="2822199"/>
            <a:ext cx="298856" cy="370865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 rot="16200000">
            <a:off x="4453163" y="2797871"/>
            <a:ext cx="298856" cy="370865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 rot="16200000">
            <a:off x="8623536" y="2797870"/>
            <a:ext cx="298856" cy="370865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683568" y="3645024"/>
            <a:ext cx="648072" cy="53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30000"/>
              </a:lnSpc>
            </a:pPr>
            <a:r>
              <a:rPr lang="ru-RU" sz="4400" b="1" dirty="0" smtClean="0">
                <a:solidFill>
                  <a:schemeClr val="accent1"/>
                </a:solidFill>
              </a:rPr>
              <a:t>…</a:t>
            </a:r>
            <a:endParaRPr lang="ru-RU" sz="4400" b="1" dirty="0">
              <a:solidFill>
                <a:schemeClr val="accent1"/>
              </a:solidFill>
            </a:endParaRPr>
          </a:p>
        </p:txBody>
      </p:sp>
      <p:sp>
        <p:nvSpPr>
          <p:cNvPr id="44" name="Стрелка вниз 43"/>
          <p:cNvSpPr/>
          <p:nvPr/>
        </p:nvSpPr>
        <p:spPr>
          <a:xfrm rot="16200000">
            <a:off x="276698" y="3866294"/>
            <a:ext cx="298856" cy="370865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59763" y="6448425"/>
            <a:ext cx="627062" cy="3778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chemeClr val="hlink"/>
                </a:solidFill>
              </a:rPr>
              <a:t>7</a:t>
            </a:r>
            <a:endParaRPr lang="ru-RU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092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632700" cy="944810"/>
          </a:xfrm>
        </p:spPr>
        <p:txBody>
          <a:bodyPr/>
          <a:lstStyle/>
          <a:p>
            <a:r>
              <a:rPr lang="ru-RU" dirty="0"/>
              <a:t>Содействие участию в программах партнерства </a:t>
            </a:r>
            <a:r>
              <a:rPr lang="ru-RU" dirty="0" smtClean="0"/>
              <a:t>государственных организаций-заказчиков</a:t>
            </a:r>
            <a:endParaRPr lang="ru-RU" dirty="0"/>
          </a:p>
        </p:txBody>
      </p:sp>
      <p:sp>
        <p:nvSpPr>
          <p:cNvPr id="4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59763" y="6448425"/>
            <a:ext cx="627062" cy="3778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chemeClr val="hlink"/>
                </a:solidFill>
              </a:rPr>
              <a:t>8</a:t>
            </a:r>
            <a:endParaRPr lang="ru-RU" dirty="0">
              <a:solidFill>
                <a:schemeClr val="hlin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2042462"/>
            <a:ext cx="3600400" cy="334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ПАО «Аэрофлот»,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</a:pPr>
            <a:r>
              <a:rPr lang="ru-RU" sz="1600" dirty="0" smtClean="0"/>
              <a:t>ОАО </a:t>
            </a:r>
            <a:r>
              <a:rPr lang="ru-RU" sz="1600" dirty="0"/>
              <a:t>«АК «</a:t>
            </a:r>
            <a:r>
              <a:rPr lang="ru-RU" sz="1600" dirty="0" err="1" smtClean="0"/>
              <a:t>Транснефть</a:t>
            </a:r>
            <a:r>
              <a:rPr lang="ru-RU" sz="1600" dirty="0" smtClean="0"/>
              <a:t>»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</a:pPr>
            <a:r>
              <a:rPr lang="ru-RU" sz="1600" dirty="0" smtClean="0"/>
              <a:t>ПАО </a:t>
            </a:r>
            <a:r>
              <a:rPr lang="ru-RU" sz="1600" dirty="0"/>
              <a:t>«</a:t>
            </a:r>
            <a:r>
              <a:rPr lang="ru-RU" sz="1600" dirty="0" smtClean="0"/>
              <a:t>МРСК</a:t>
            </a:r>
            <a:r>
              <a:rPr lang="en-US" sz="1600" dirty="0" smtClean="0"/>
              <a:t> </a:t>
            </a:r>
            <a:r>
              <a:rPr lang="ru-RU" sz="1600" dirty="0" smtClean="0"/>
              <a:t>Северо-Запада»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Росавтодор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</a:pPr>
            <a:r>
              <a:rPr lang="ru-RU" sz="1600" dirty="0" smtClean="0"/>
              <a:t>ПАО «Газпром»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ОАО «РЖД»,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ПАО «ФСК ЕЭС»,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2"/>
              </a:buBlip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АК «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Алроса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9675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настоящий момент программы партнерства утверждены у 8 </a:t>
            </a:r>
            <a:r>
              <a:rPr lang="ru-RU" dirty="0" smtClean="0"/>
              <a:t>крупных заказчиков</a:t>
            </a:r>
            <a:r>
              <a:rPr lang="ru-RU" dirty="0"/>
              <a:t>:</a:t>
            </a:r>
          </a:p>
        </p:txBody>
      </p:sp>
      <p:pic>
        <p:nvPicPr>
          <p:cNvPr id="1026" name="Picture 2" descr="http://www.alrosa.ru/logor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108713"/>
            <a:ext cx="1296144" cy="55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nit-x.ru/netcat_files/1517_10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024" y="4513852"/>
            <a:ext cx="2010866" cy="76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karbofoxx.ru/storage/editor/3a818544_RZD_logo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6967" y="4038676"/>
            <a:ext cx="1035994" cy="47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ngicompany.com/ign/2015/03/gp-01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618" y="3613392"/>
            <a:ext cx="1533354" cy="75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rosavtodor.ru/storage/c/2015/09/03/1441283307_578416_94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870" t="234" r="31439" b="39028"/>
          <a:stretch/>
        </p:blipFill>
        <p:spPr bwMode="auto">
          <a:xfrm>
            <a:off x="7092280" y="3104473"/>
            <a:ext cx="886767" cy="92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rugrids-electro.ru/en/wp-content/uploads/2015/09/mrsk_logo_10-Converted-01.png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301" r="58646" b="5926"/>
          <a:stretch/>
        </p:blipFill>
        <p:spPr bwMode="auto">
          <a:xfrm>
            <a:off x="1233476" y="2708920"/>
            <a:ext cx="1187624" cy="113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http://67.img.avito.st/640x480/1063438267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4909" y="2159930"/>
            <a:ext cx="821387" cy="70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://images.tildacdn.info/2efb4af1-e47a-465b-9123-b2d539ef744d/2000px-Aeroflot_logo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0702" y="1848027"/>
            <a:ext cx="2006539" cy="66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2151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locis.org/documents/images/tex09fe.gi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327" y="1002118"/>
            <a:ext cx="7996121" cy="537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920880" cy="962025"/>
          </a:xfrm>
        </p:spPr>
        <p:txBody>
          <a:bodyPr/>
          <a:lstStyle/>
          <a:p>
            <a:r>
              <a:rPr lang="ru-RU" dirty="0" smtClean="0"/>
              <a:t>Текущие инициативы МСП по взаимодействию с </a:t>
            </a:r>
            <a:r>
              <a:rPr lang="ru-RU" dirty="0" err="1" smtClean="0"/>
              <a:t>Росатомом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268760"/>
            <a:ext cx="6768752" cy="4104456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логистика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металлообработка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и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производство инструмента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обслуживание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инженерных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систем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модернизация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и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поставка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станочного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оборудования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сорбционные технологии</a:t>
            </a: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средства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и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методы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неразрушающего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контроля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IT-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технологии</a:t>
            </a: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производство отечественного ЧПУ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 typeface="Arial"/>
              <a:buChar char="•"/>
            </a:pPr>
            <a:endParaRPr lang="en-US" sz="2000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59763" y="6448425"/>
            <a:ext cx="627062" cy="3778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chemeClr val="hlink"/>
                </a:solidFill>
              </a:rPr>
              <a:t>9</a:t>
            </a:r>
            <a:endParaRPr lang="ru-RU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9170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10022</TotalTime>
  <Words>778</Words>
  <Application>Microsoft Office PowerPoint</Application>
  <PresentationFormat>Экран (4:3)</PresentationFormat>
  <Paragraphs>119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b-default</vt:lpstr>
      <vt:lpstr>Слайд 1</vt:lpstr>
      <vt:lpstr>Рабочая группа Общественного совета Госкорпорации «Росатом» по развитию территорий</vt:lpstr>
      <vt:lpstr>Рабочая группа по взаимодействию Госкорпорации «Росатом» и АО «Корпорация МСП» по вопросам обеспечения доступа субъектов МСП к закупкам (действующая)</vt:lpstr>
      <vt:lpstr>Рабочая группа по рассмотрению обращений и взаимодействию с субъектами МСП по вопросам, связанным с расширением доступа субъектов МСП к закупкам Госкорпорации «Росатом» и ее организаций (действующая)</vt:lpstr>
      <vt:lpstr>Задачи Ассоциации по содействию развитию и кооперации с предприятиями атомной отрасли субъектов МСП</vt:lpstr>
      <vt:lpstr>Субъекты взаимодействия «Росатом – МСП»</vt:lpstr>
      <vt:lpstr>Дорожная карта процесса взаимодействия МСП и Росатома</vt:lpstr>
      <vt:lpstr>Содействие участию в программах партнерства государственных организаций-заказчиков</vt:lpstr>
      <vt:lpstr>Текущие инициативы МСП по взаимодействию с Росатомом</vt:lpstr>
      <vt:lpstr>Развитие предпринимательских инициатив, не связанных с деятельностью предприятий Госкорпорации «Росатом»</vt:lpstr>
      <vt:lpstr>Слайд 11</vt:lpstr>
    </vt:vector>
  </TitlesOfParts>
  <Company>Rosatom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Ilya</dc:creator>
  <cp:lastModifiedBy>Администрация</cp:lastModifiedBy>
  <cp:revision>814</cp:revision>
  <cp:lastPrinted>2016-02-25T17:07:57Z</cp:lastPrinted>
  <dcterms:created xsi:type="dcterms:W3CDTF">2011-08-02T09:38:54Z</dcterms:created>
  <dcterms:modified xsi:type="dcterms:W3CDTF">2016-02-26T15:49:26Z</dcterms:modified>
</cp:coreProperties>
</file>